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5" d="100"/>
          <a:sy n="65" d="100"/>
        </p:scale>
        <p:origin x="131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imbaTmotsi/Applied-Data-Science-Capstone/blob/main/Introduction/Data%20wrangling%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imbaTmotsi/Applied-Data-Science-Capstone/blob/main/EDA/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imbaTmotsi/Applied-Data-Science-Capstone/blob/main/EDA/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imbaTmotsi/Applied-Data-Science-Capstone/blob/main/Interactive%20Visual%20Analytics%20and%20Dashboard/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imbaTmotsi/Applied-Data-Science-Capstone/blob/main/Interactive%20Visual%20Analytics%20and%20Dashboard/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imbaTmotsi/Applied-Data-Science-Capstone/blob/main/Predictive%20Analysis%20(Classificatio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0.jpg"/><Relationship Id="rId4" Type="http://schemas.openxmlformats.org/officeDocument/2006/relationships/image" Target="../media/image59.jpg"/></Relationships>
</file>

<file path=ppt/slides/_rels/slide3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hyperlink" Target="https://github.com/simbaTmotsi/Applied-Data-Science-Capstone/blob/main/Introduction/Data%20Collection%20Api%20.ipynb" TargetMode="External"/><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hyperlink" Target="https://github.com/simbaTmotsi/Applied-Data-Science-Capstone/blob/main/Introduction/Data%20Collection%20with%20Web%20Scraping.ipynb" TargetMode="External"/><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3.png"/><Relationship Id="rId16"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339213" y="4568734"/>
            <a:ext cx="3063933"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Simbarashe Timothy Motsi</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11-11-2024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335524" cy="4351338"/>
          </a:xfrm>
          <a:prstGeom prst="rect">
            <a:avLst/>
          </a:prstGeom>
        </p:spPr>
        <p:txBody>
          <a:bodyPr/>
          <a:lstStyle/>
          <a:p>
            <a:pPr marL="16510" lvl="0" indent="0">
              <a:lnSpc>
                <a:spcPct val="100000"/>
              </a:lnSpc>
              <a:spcBef>
                <a:spcPts val="1280"/>
              </a:spcBef>
              <a:buNone/>
            </a:pPr>
            <a:r>
              <a:rPr lang="en-US" sz="2000" kern="0" spc="-15" dirty="0">
                <a:solidFill>
                  <a:srgbClr val="404040"/>
                </a:solidFill>
                <a:latin typeface="Carlito"/>
                <a:cs typeface="Carlito"/>
              </a:rPr>
              <a:t>Create </a:t>
            </a:r>
            <a:r>
              <a:rPr lang="en-US" sz="2000" kern="0" dirty="0">
                <a:solidFill>
                  <a:srgbClr val="404040"/>
                </a:solidFill>
                <a:latin typeface="Carlito"/>
                <a:cs typeface="Carlito"/>
              </a:rPr>
              <a:t>a </a:t>
            </a:r>
            <a:r>
              <a:rPr lang="en-US" sz="2000" kern="0" spc="-5" dirty="0">
                <a:solidFill>
                  <a:srgbClr val="404040"/>
                </a:solidFill>
                <a:latin typeface="Carlito"/>
                <a:cs typeface="Carlito"/>
              </a:rPr>
              <a:t>training label </a:t>
            </a:r>
            <a:r>
              <a:rPr lang="en-US" sz="2000" kern="0" dirty="0">
                <a:solidFill>
                  <a:srgbClr val="404040"/>
                </a:solidFill>
                <a:latin typeface="Carlito"/>
                <a:cs typeface="Carlito"/>
              </a:rPr>
              <a:t>with </a:t>
            </a:r>
            <a:r>
              <a:rPr lang="en-US" sz="2000" kern="0" spc="-5" dirty="0">
                <a:solidFill>
                  <a:srgbClr val="404040"/>
                </a:solidFill>
                <a:latin typeface="Carlito"/>
                <a:cs typeface="Carlito"/>
              </a:rPr>
              <a:t>landing </a:t>
            </a:r>
            <a:r>
              <a:rPr lang="en-US" sz="2000" kern="0" spc="-15" dirty="0">
                <a:solidFill>
                  <a:srgbClr val="404040"/>
                </a:solidFill>
                <a:latin typeface="Carlito"/>
                <a:cs typeface="Carlito"/>
              </a:rPr>
              <a:t>outcomes </a:t>
            </a:r>
            <a:r>
              <a:rPr lang="en-US" sz="2000" kern="0" spc="-5" dirty="0">
                <a:solidFill>
                  <a:srgbClr val="404040"/>
                </a:solidFill>
                <a:latin typeface="Carlito"/>
                <a:cs typeface="Carlito"/>
              </a:rPr>
              <a:t>where successful </a:t>
            </a:r>
            <a:r>
              <a:rPr lang="en-US" sz="2000" kern="0" dirty="0">
                <a:solidFill>
                  <a:srgbClr val="404040"/>
                </a:solidFill>
                <a:latin typeface="Carlito"/>
                <a:cs typeface="Carlito"/>
              </a:rPr>
              <a:t>= 1 &amp; </a:t>
            </a:r>
            <a:r>
              <a:rPr lang="en-US" sz="2000" kern="0" spc="-15" dirty="0">
                <a:solidFill>
                  <a:srgbClr val="404040"/>
                </a:solidFill>
                <a:latin typeface="Carlito"/>
                <a:cs typeface="Carlito"/>
              </a:rPr>
              <a:t>failure </a:t>
            </a:r>
            <a:r>
              <a:rPr lang="en-US" sz="2000" kern="0" dirty="0">
                <a:solidFill>
                  <a:srgbClr val="404040"/>
                </a:solidFill>
                <a:latin typeface="Carlito"/>
                <a:cs typeface="Carlito"/>
              </a:rPr>
              <a:t>=</a:t>
            </a:r>
            <a:r>
              <a:rPr lang="en-US" sz="2000" kern="0" spc="-85" dirty="0">
                <a:solidFill>
                  <a:srgbClr val="404040"/>
                </a:solidFill>
                <a:latin typeface="Carlito"/>
                <a:cs typeface="Carlito"/>
              </a:rPr>
              <a:t> </a:t>
            </a:r>
            <a:r>
              <a:rPr lang="en-US" sz="2000" kern="0" dirty="0">
                <a:solidFill>
                  <a:srgbClr val="404040"/>
                </a:solidFill>
                <a:latin typeface="Carlito"/>
                <a:cs typeface="Carlito"/>
              </a:rPr>
              <a:t>0.</a:t>
            </a:r>
            <a:endParaRPr lang="en-US" sz="2000" kern="0" dirty="0">
              <a:solidFill>
                <a:srgbClr val="242424"/>
              </a:solidFill>
              <a:latin typeface="Carlito"/>
              <a:cs typeface="Carlito"/>
            </a:endParaRPr>
          </a:p>
          <a:p>
            <a:pPr marL="16510" lvl="0" indent="0">
              <a:lnSpc>
                <a:spcPct val="100000"/>
              </a:lnSpc>
              <a:spcBef>
                <a:spcPts val="1175"/>
              </a:spcBef>
              <a:buNone/>
            </a:pPr>
            <a:r>
              <a:rPr lang="en-US" sz="2000" kern="0" dirty="0">
                <a:solidFill>
                  <a:srgbClr val="404040"/>
                </a:solidFill>
                <a:latin typeface="Carlito"/>
                <a:cs typeface="Carlito"/>
              </a:rPr>
              <a:t>Outcome</a:t>
            </a:r>
            <a:r>
              <a:rPr lang="en-US" sz="2000" kern="0" spc="-75" dirty="0">
                <a:solidFill>
                  <a:srgbClr val="404040"/>
                </a:solidFill>
                <a:latin typeface="Carlito"/>
                <a:cs typeface="Carlito"/>
              </a:rPr>
              <a:t> </a:t>
            </a:r>
            <a:r>
              <a:rPr lang="en-US" sz="2000" kern="0" dirty="0">
                <a:solidFill>
                  <a:srgbClr val="404040"/>
                </a:solidFill>
                <a:latin typeface="Carlito"/>
                <a:cs typeface="Carlito"/>
              </a:rPr>
              <a:t>column</a:t>
            </a:r>
            <a:r>
              <a:rPr lang="en-US" sz="2000" kern="0" spc="-45" dirty="0">
                <a:solidFill>
                  <a:srgbClr val="404040"/>
                </a:solidFill>
                <a:latin typeface="Carlito"/>
                <a:cs typeface="Carlito"/>
              </a:rPr>
              <a:t> </a:t>
            </a:r>
            <a:r>
              <a:rPr lang="en-US" sz="2000" kern="0" spc="-5" dirty="0">
                <a:solidFill>
                  <a:srgbClr val="404040"/>
                </a:solidFill>
                <a:latin typeface="Carlito"/>
                <a:cs typeface="Carlito"/>
              </a:rPr>
              <a:t>has</a:t>
            </a:r>
            <a:r>
              <a:rPr lang="en-US" sz="2000" kern="0" spc="-40" dirty="0">
                <a:solidFill>
                  <a:srgbClr val="404040"/>
                </a:solidFill>
                <a:latin typeface="Carlito"/>
                <a:cs typeface="Carlito"/>
              </a:rPr>
              <a:t> </a:t>
            </a:r>
            <a:r>
              <a:rPr lang="en-US" sz="2000" kern="0" spc="-10" dirty="0">
                <a:solidFill>
                  <a:srgbClr val="404040"/>
                </a:solidFill>
                <a:latin typeface="Carlito"/>
                <a:cs typeface="Carlito"/>
              </a:rPr>
              <a:t>two</a:t>
            </a:r>
            <a:r>
              <a:rPr lang="en-US" sz="2000" kern="0" spc="-25" dirty="0">
                <a:solidFill>
                  <a:srgbClr val="404040"/>
                </a:solidFill>
                <a:latin typeface="Carlito"/>
                <a:cs typeface="Carlito"/>
              </a:rPr>
              <a:t> </a:t>
            </a:r>
            <a:r>
              <a:rPr lang="en-US" sz="2000" kern="0" dirty="0">
                <a:solidFill>
                  <a:srgbClr val="404040"/>
                </a:solidFill>
                <a:latin typeface="Carlito"/>
                <a:cs typeface="Carlito"/>
              </a:rPr>
              <a:t>components:</a:t>
            </a:r>
            <a:r>
              <a:rPr lang="en-US" sz="2000" kern="0" spc="-75" dirty="0">
                <a:solidFill>
                  <a:srgbClr val="404040"/>
                </a:solidFill>
                <a:latin typeface="Carlito"/>
                <a:cs typeface="Carlito"/>
              </a:rPr>
              <a:t> </a:t>
            </a:r>
            <a:r>
              <a:rPr lang="en-US" sz="2000" kern="0" dirty="0">
                <a:solidFill>
                  <a:srgbClr val="404040"/>
                </a:solidFill>
                <a:latin typeface="Carlito"/>
                <a:cs typeface="Carlito"/>
              </a:rPr>
              <a:t>‘Mission</a:t>
            </a:r>
            <a:r>
              <a:rPr lang="en-US" sz="2000" kern="0" spc="5" dirty="0">
                <a:solidFill>
                  <a:srgbClr val="404040"/>
                </a:solidFill>
                <a:latin typeface="Carlito"/>
                <a:cs typeface="Carlito"/>
              </a:rPr>
              <a:t> </a:t>
            </a:r>
            <a:r>
              <a:rPr lang="en-US" sz="2000" kern="0" spc="-5" dirty="0">
                <a:solidFill>
                  <a:srgbClr val="404040"/>
                </a:solidFill>
                <a:latin typeface="Carlito"/>
                <a:cs typeface="Carlito"/>
              </a:rPr>
              <a:t>Outcome’</a:t>
            </a:r>
            <a:r>
              <a:rPr lang="en-US" sz="2000" kern="0" spc="-65" dirty="0">
                <a:solidFill>
                  <a:srgbClr val="404040"/>
                </a:solidFill>
                <a:latin typeface="Carlito"/>
                <a:cs typeface="Carlito"/>
              </a:rPr>
              <a:t> </a:t>
            </a:r>
            <a:r>
              <a:rPr lang="en-US" sz="2000" kern="0" dirty="0">
                <a:solidFill>
                  <a:srgbClr val="404040"/>
                </a:solidFill>
                <a:latin typeface="Carlito"/>
                <a:cs typeface="Carlito"/>
              </a:rPr>
              <a:t>‘Landing</a:t>
            </a:r>
            <a:r>
              <a:rPr lang="en-US" sz="2000" kern="0" spc="-50" dirty="0">
                <a:solidFill>
                  <a:srgbClr val="404040"/>
                </a:solidFill>
                <a:latin typeface="Carlito"/>
                <a:cs typeface="Carlito"/>
              </a:rPr>
              <a:t> </a:t>
            </a:r>
            <a:r>
              <a:rPr lang="en-US" sz="2000" kern="0" spc="-5" dirty="0">
                <a:solidFill>
                  <a:srgbClr val="404040"/>
                </a:solidFill>
                <a:latin typeface="Carlito"/>
                <a:cs typeface="Carlito"/>
              </a:rPr>
              <a:t>Location’</a:t>
            </a:r>
            <a:endParaRPr lang="en-US" sz="2000" kern="0" dirty="0">
              <a:solidFill>
                <a:srgbClr val="242424"/>
              </a:solidFill>
              <a:latin typeface="Carlito"/>
              <a:cs typeface="Carlito"/>
            </a:endParaRPr>
          </a:p>
          <a:p>
            <a:pPr marL="16510" marR="5080" lvl="0" indent="0">
              <a:lnSpc>
                <a:spcPct val="150000"/>
              </a:lnSpc>
              <a:spcBef>
                <a:spcPts val="290"/>
              </a:spcBef>
              <a:buNone/>
            </a:pPr>
            <a:r>
              <a:rPr lang="en-US" sz="2000" kern="0" dirty="0">
                <a:solidFill>
                  <a:srgbClr val="404040"/>
                </a:solidFill>
                <a:latin typeface="Carlito"/>
                <a:cs typeface="Carlito"/>
              </a:rPr>
              <a:t>New </a:t>
            </a:r>
            <a:r>
              <a:rPr lang="en-US" sz="2000" kern="0" spc="-5" dirty="0">
                <a:solidFill>
                  <a:srgbClr val="404040"/>
                </a:solidFill>
                <a:latin typeface="Carlito"/>
                <a:cs typeface="Carlito"/>
              </a:rPr>
              <a:t>training </a:t>
            </a:r>
            <a:r>
              <a:rPr lang="en-US" sz="2000" kern="0" dirty="0">
                <a:solidFill>
                  <a:srgbClr val="404040"/>
                </a:solidFill>
                <a:latin typeface="Carlito"/>
                <a:cs typeface="Carlito"/>
              </a:rPr>
              <a:t>label column </a:t>
            </a:r>
            <a:r>
              <a:rPr lang="en-US" sz="2000" kern="0" spc="-15" dirty="0">
                <a:solidFill>
                  <a:srgbClr val="404040"/>
                </a:solidFill>
                <a:latin typeface="Carlito"/>
                <a:cs typeface="Carlito"/>
              </a:rPr>
              <a:t>‘class’ </a:t>
            </a:r>
            <a:r>
              <a:rPr lang="en-US" sz="2000" kern="0" spc="-5" dirty="0">
                <a:solidFill>
                  <a:srgbClr val="404040"/>
                </a:solidFill>
                <a:latin typeface="Carlito"/>
                <a:cs typeface="Carlito"/>
              </a:rPr>
              <a:t>with </a:t>
            </a:r>
            <a:r>
              <a:rPr lang="en-US" sz="2000" kern="0" dirty="0">
                <a:solidFill>
                  <a:srgbClr val="404040"/>
                </a:solidFill>
                <a:latin typeface="Carlito"/>
                <a:cs typeface="Carlito"/>
              </a:rPr>
              <a:t>a </a:t>
            </a:r>
            <a:r>
              <a:rPr lang="en-US" sz="2000" kern="0" spc="-5" dirty="0">
                <a:solidFill>
                  <a:srgbClr val="404040"/>
                </a:solidFill>
                <a:latin typeface="Carlito"/>
                <a:cs typeface="Carlito"/>
              </a:rPr>
              <a:t>value of </a:t>
            </a:r>
            <a:r>
              <a:rPr lang="en-US" sz="2000" kern="0" dirty="0">
                <a:solidFill>
                  <a:srgbClr val="404040"/>
                </a:solidFill>
                <a:latin typeface="Carlito"/>
                <a:cs typeface="Carlito"/>
              </a:rPr>
              <a:t>1 </a:t>
            </a:r>
            <a:r>
              <a:rPr lang="en-US" sz="2000" kern="0" spc="-5" dirty="0">
                <a:solidFill>
                  <a:srgbClr val="404040"/>
                </a:solidFill>
                <a:latin typeface="Carlito"/>
                <a:cs typeface="Carlito"/>
              </a:rPr>
              <a:t>if </a:t>
            </a:r>
            <a:r>
              <a:rPr lang="en-US" sz="2000" kern="0" dirty="0">
                <a:solidFill>
                  <a:srgbClr val="404040"/>
                </a:solidFill>
                <a:latin typeface="Carlito"/>
                <a:cs typeface="Carlito"/>
              </a:rPr>
              <a:t>‘Mission </a:t>
            </a:r>
            <a:r>
              <a:rPr lang="en-US" sz="2000" kern="0" spc="-5" dirty="0">
                <a:solidFill>
                  <a:srgbClr val="404040"/>
                </a:solidFill>
                <a:latin typeface="Carlito"/>
                <a:cs typeface="Carlito"/>
              </a:rPr>
              <a:t>Outcome’ is </a:t>
            </a:r>
            <a:r>
              <a:rPr lang="en-US" sz="2000" kern="0" spc="-30" dirty="0">
                <a:solidFill>
                  <a:srgbClr val="404040"/>
                </a:solidFill>
                <a:latin typeface="Carlito"/>
                <a:cs typeface="Carlito"/>
              </a:rPr>
              <a:t>True </a:t>
            </a:r>
            <a:r>
              <a:rPr lang="en-US" sz="2000" kern="0" dirty="0">
                <a:solidFill>
                  <a:srgbClr val="404040"/>
                </a:solidFill>
                <a:latin typeface="Carlito"/>
                <a:cs typeface="Carlito"/>
              </a:rPr>
              <a:t>and 0 </a:t>
            </a:r>
            <a:r>
              <a:rPr lang="en-US" sz="2000" kern="0" spc="-5" dirty="0">
                <a:solidFill>
                  <a:srgbClr val="404040"/>
                </a:solidFill>
                <a:latin typeface="Carlito"/>
                <a:cs typeface="Carlito"/>
              </a:rPr>
              <a:t>otherwise.  </a:t>
            </a:r>
            <a:r>
              <a:rPr lang="en-US" sz="2000" kern="0" spc="-5" dirty="0" smtClean="0">
                <a:solidFill>
                  <a:srgbClr val="404040"/>
                </a:solidFill>
                <a:latin typeface="Carlito"/>
                <a:cs typeface="Carlito"/>
              </a:rPr>
              <a:t/>
            </a:r>
            <a:br>
              <a:rPr lang="en-US" sz="2000" kern="0" spc="-5" dirty="0" smtClean="0">
                <a:solidFill>
                  <a:srgbClr val="404040"/>
                </a:solidFill>
                <a:latin typeface="Carlito"/>
                <a:cs typeface="Carlito"/>
              </a:rPr>
            </a:br>
            <a:r>
              <a:rPr lang="en-US" sz="2000" u="heavy" kern="0" spc="-20" dirty="0" smtClean="0">
                <a:solidFill>
                  <a:srgbClr val="404040"/>
                </a:solidFill>
                <a:uFill>
                  <a:solidFill>
                    <a:srgbClr val="404040"/>
                  </a:solidFill>
                </a:uFill>
                <a:latin typeface="Carlito"/>
                <a:cs typeface="Carlito"/>
              </a:rPr>
              <a:t>Value </a:t>
            </a:r>
            <a:r>
              <a:rPr lang="en-US" sz="2000" u="heavy" kern="0" dirty="0">
                <a:solidFill>
                  <a:srgbClr val="404040"/>
                </a:solidFill>
                <a:uFill>
                  <a:solidFill>
                    <a:srgbClr val="404040"/>
                  </a:solidFill>
                </a:uFill>
                <a:latin typeface="Carlito"/>
                <a:cs typeface="Carlito"/>
              </a:rPr>
              <a:t>Mapping:</a:t>
            </a:r>
            <a:endParaRPr lang="en-US" sz="2000" kern="0" dirty="0">
              <a:solidFill>
                <a:srgbClr val="242424"/>
              </a:solidFill>
              <a:latin typeface="Carlito"/>
              <a:cs typeface="Carlito"/>
            </a:endParaRPr>
          </a:p>
          <a:p>
            <a:pPr marL="16510" lvl="0" indent="0">
              <a:lnSpc>
                <a:spcPct val="100000"/>
              </a:lnSpc>
              <a:spcBef>
                <a:spcPts val="1275"/>
              </a:spcBef>
              <a:buNone/>
            </a:pPr>
            <a:r>
              <a:rPr lang="en-US" sz="2000" kern="0" spc="-30" dirty="0">
                <a:solidFill>
                  <a:srgbClr val="404040"/>
                </a:solidFill>
                <a:latin typeface="Carlito"/>
                <a:cs typeface="Carlito"/>
              </a:rPr>
              <a:t>True </a:t>
            </a:r>
            <a:r>
              <a:rPr lang="en-US" sz="2000" kern="0" dirty="0">
                <a:solidFill>
                  <a:srgbClr val="404040"/>
                </a:solidFill>
                <a:latin typeface="Carlito"/>
                <a:cs typeface="Carlito"/>
              </a:rPr>
              <a:t>ASDS, </a:t>
            </a:r>
            <a:r>
              <a:rPr lang="en-US" sz="2000" kern="0" spc="-30" dirty="0">
                <a:solidFill>
                  <a:srgbClr val="404040"/>
                </a:solidFill>
                <a:latin typeface="Carlito"/>
                <a:cs typeface="Carlito"/>
              </a:rPr>
              <a:t>True </a:t>
            </a:r>
            <a:r>
              <a:rPr lang="en-US" sz="2000" kern="0" spc="-10" dirty="0">
                <a:solidFill>
                  <a:srgbClr val="404040"/>
                </a:solidFill>
                <a:latin typeface="Carlito"/>
                <a:cs typeface="Carlito"/>
              </a:rPr>
              <a:t>RTLS, </a:t>
            </a:r>
            <a:r>
              <a:rPr lang="en-US" sz="2000" kern="0" dirty="0">
                <a:solidFill>
                  <a:srgbClr val="404040"/>
                </a:solidFill>
                <a:latin typeface="Carlito"/>
                <a:cs typeface="Carlito"/>
              </a:rPr>
              <a:t>&amp; </a:t>
            </a:r>
            <a:r>
              <a:rPr lang="en-US" sz="2000" kern="0" spc="-30" dirty="0">
                <a:solidFill>
                  <a:srgbClr val="404040"/>
                </a:solidFill>
                <a:latin typeface="Carlito"/>
                <a:cs typeface="Carlito"/>
              </a:rPr>
              <a:t>True </a:t>
            </a:r>
            <a:r>
              <a:rPr lang="en-US" sz="2000" kern="0" dirty="0">
                <a:solidFill>
                  <a:srgbClr val="404040"/>
                </a:solidFill>
                <a:latin typeface="Carlito"/>
                <a:cs typeface="Carlito"/>
              </a:rPr>
              <a:t>Ocean – </a:t>
            </a:r>
            <a:r>
              <a:rPr lang="en-US" sz="2000" kern="0" spc="-10" dirty="0">
                <a:solidFill>
                  <a:srgbClr val="404040"/>
                </a:solidFill>
                <a:latin typeface="Carlito"/>
                <a:cs typeface="Carlito"/>
              </a:rPr>
              <a:t>set to </a:t>
            </a:r>
            <a:r>
              <a:rPr lang="en-US" sz="2000" kern="0" spc="-5" dirty="0">
                <a:solidFill>
                  <a:srgbClr val="404040"/>
                </a:solidFill>
                <a:latin typeface="Carlito"/>
                <a:cs typeface="Carlito"/>
              </a:rPr>
              <a:t>-&gt;</a:t>
            </a:r>
            <a:r>
              <a:rPr lang="en-US" sz="2000" kern="0" spc="-80" dirty="0">
                <a:solidFill>
                  <a:srgbClr val="404040"/>
                </a:solidFill>
                <a:latin typeface="Carlito"/>
                <a:cs typeface="Carlito"/>
              </a:rPr>
              <a:t> </a:t>
            </a:r>
            <a:r>
              <a:rPr lang="en-US" sz="2000" kern="0" dirty="0">
                <a:solidFill>
                  <a:srgbClr val="404040"/>
                </a:solidFill>
                <a:latin typeface="Carlito"/>
                <a:cs typeface="Carlito"/>
              </a:rPr>
              <a:t>1</a:t>
            </a:r>
            <a:endParaRPr lang="en-US" sz="2000" kern="0" dirty="0">
              <a:solidFill>
                <a:srgbClr val="242424"/>
              </a:solidFill>
              <a:latin typeface="Carlito"/>
              <a:cs typeface="Carlito"/>
            </a:endParaRPr>
          </a:p>
          <a:p>
            <a:pPr marL="16510" lvl="0" indent="0">
              <a:lnSpc>
                <a:spcPct val="100000"/>
              </a:lnSpc>
              <a:spcBef>
                <a:spcPts val="1200"/>
              </a:spcBef>
              <a:buNone/>
            </a:pPr>
            <a:r>
              <a:rPr lang="en-US" sz="2000" kern="0" dirty="0">
                <a:solidFill>
                  <a:srgbClr val="404040"/>
                </a:solidFill>
                <a:latin typeface="Carlito"/>
                <a:cs typeface="Carlito"/>
              </a:rPr>
              <a:t>None </a:t>
            </a:r>
            <a:r>
              <a:rPr lang="en-US" sz="2000" kern="0" dirty="0" err="1">
                <a:solidFill>
                  <a:srgbClr val="404040"/>
                </a:solidFill>
                <a:latin typeface="Carlito"/>
                <a:cs typeface="Carlito"/>
              </a:rPr>
              <a:t>None</a:t>
            </a:r>
            <a:r>
              <a:rPr lang="en-US" sz="2000" kern="0" dirty="0">
                <a:solidFill>
                  <a:srgbClr val="404040"/>
                </a:solidFill>
                <a:latin typeface="Carlito"/>
                <a:cs typeface="Carlito"/>
              </a:rPr>
              <a:t>, </a:t>
            </a:r>
            <a:r>
              <a:rPr lang="en-US" sz="2000" kern="0" spc="-15" dirty="0">
                <a:solidFill>
                  <a:srgbClr val="404040"/>
                </a:solidFill>
                <a:latin typeface="Carlito"/>
                <a:cs typeface="Carlito"/>
              </a:rPr>
              <a:t>False </a:t>
            </a:r>
            <a:r>
              <a:rPr lang="en-US" sz="2000" kern="0" dirty="0">
                <a:solidFill>
                  <a:srgbClr val="404040"/>
                </a:solidFill>
                <a:latin typeface="Carlito"/>
                <a:cs typeface="Carlito"/>
              </a:rPr>
              <a:t>ASDS, None ASDS, </a:t>
            </a:r>
            <a:r>
              <a:rPr lang="en-US" sz="2000" kern="0" spc="-15" dirty="0">
                <a:solidFill>
                  <a:srgbClr val="404040"/>
                </a:solidFill>
                <a:latin typeface="Carlito"/>
                <a:cs typeface="Carlito"/>
              </a:rPr>
              <a:t>False </a:t>
            </a:r>
            <a:r>
              <a:rPr lang="en-US" sz="2000" kern="0" dirty="0">
                <a:solidFill>
                  <a:srgbClr val="404040"/>
                </a:solidFill>
                <a:latin typeface="Carlito"/>
                <a:cs typeface="Carlito"/>
              </a:rPr>
              <a:t>Ocean, </a:t>
            </a:r>
            <a:r>
              <a:rPr lang="en-US" sz="2000" kern="0" spc="-15" dirty="0">
                <a:solidFill>
                  <a:srgbClr val="404040"/>
                </a:solidFill>
                <a:latin typeface="Carlito"/>
                <a:cs typeface="Carlito"/>
              </a:rPr>
              <a:t>False </a:t>
            </a:r>
            <a:r>
              <a:rPr lang="en-US" sz="2000" kern="0" spc="-10" dirty="0">
                <a:solidFill>
                  <a:srgbClr val="404040"/>
                </a:solidFill>
                <a:latin typeface="Carlito"/>
                <a:cs typeface="Carlito"/>
              </a:rPr>
              <a:t>RTLS </a:t>
            </a:r>
            <a:r>
              <a:rPr lang="en-US" sz="2000" kern="0" dirty="0">
                <a:solidFill>
                  <a:srgbClr val="404040"/>
                </a:solidFill>
                <a:latin typeface="Carlito"/>
                <a:cs typeface="Carlito"/>
              </a:rPr>
              <a:t>– </a:t>
            </a:r>
            <a:r>
              <a:rPr lang="en-US" sz="2000" kern="0" spc="-10" dirty="0">
                <a:solidFill>
                  <a:srgbClr val="404040"/>
                </a:solidFill>
                <a:latin typeface="Carlito"/>
                <a:cs typeface="Carlito"/>
              </a:rPr>
              <a:t>set to </a:t>
            </a:r>
            <a:r>
              <a:rPr lang="en-US" sz="2000" kern="0" spc="-5" dirty="0">
                <a:solidFill>
                  <a:srgbClr val="404040"/>
                </a:solidFill>
                <a:latin typeface="Carlito"/>
                <a:cs typeface="Carlito"/>
              </a:rPr>
              <a:t>-&gt;</a:t>
            </a:r>
            <a:r>
              <a:rPr lang="en-US" sz="2000" kern="0" spc="-105" dirty="0">
                <a:solidFill>
                  <a:srgbClr val="404040"/>
                </a:solidFill>
                <a:latin typeface="Carlito"/>
                <a:cs typeface="Carlito"/>
              </a:rPr>
              <a:t> </a:t>
            </a:r>
            <a:r>
              <a:rPr lang="en-US" sz="2000" kern="0" dirty="0">
                <a:solidFill>
                  <a:srgbClr val="404040"/>
                </a:solidFill>
                <a:latin typeface="Carlito"/>
                <a:cs typeface="Carlito"/>
              </a:rPr>
              <a:t>0</a:t>
            </a:r>
            <a:endParaRPr lang="en-US" sz="2000" kern="0" dirty="0">
              <a:solidFill>
                <a:srgbClr val="242424"/>
              </a:solidFill>
              <a:latin typeface="Carlito"/>
              <a:cs typeface="Carlito"/>
            </a:endParaRPr>
          </a:p>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github.com/simbaTmotsi/Applied-Data-Science-Capstone/blob/main/Introduction/Data%20wrangling%20.ipynb</a:t>
            </a:r>
            <a:endParaRPr lang="en-US" sz="2200" dirty="0" smtClean="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81216" cy="4351338"/>
          </a:xfrm>
          <a:prstGeom prst="rect">
            <a:avLst/>
          </a:prstGeom>
        </p:spPr>
        <p:txBody>
          <a:bodyPr lIns="91440" tIns="45720" rIns="91440" bIns="45720" anchor="t"/>
          <a:lstStyle/>
          <a:p>
            <a:pPr marL="12700" marR="556260" lvl="0" indent="0">
              <a:lnSpc>
                <a:spcPts val="2210"/>
              </a:lnSpc>
              <a:spcBef>
                <a:spcPts val="335"/>
              </a:spcBef>
              <a:buNone/>
            </a:pPr>
            <a:r>
              <a:rPr lang="en-US" sz="2000" spc="-20" dirty="0">
                <a:solidFill>
                  <a:srgbClr val="404040"/>
                </a:solidFill>
                <a:latin typeface="Carlito"/>
                <a:cs typeface="Carlito"/>
              </a:rPr>
              <a:t>Exploratory </a:t>
            </a:r>
            <a:r>
              <a:rPr lang="en-US" sz="2000" spc="-25" dirty="0">
                <a:solidFill>
                  <a:srgbClr val="404040"/>
                </a:solidFill>
                <a:latin typeface="Carlito"/>
                <a:cs typeface="Carlito"/>
              </a:rPr>
              <a:t>Data </a:t>
            </a:r>
            <a:r>
              <a:rPr lang="en-US" sz="2000" spc="-15" dirty="0">
                <a:solidFill>
                  <a:srgbClr val="404040"/>
                </a:solidFill>
                <a:latin typeface="Carlito"/>
                <a:cs typeface="Carlito"/>
              </a:rPr>
              <a:t>Analysis </a:t>
            </a:r>
            <a:r>
              <a:rPr lang="en-US" sz="2000" spc="-20" dirty="0">
                <a:solidFill>
                  <a:srgbClr val="404040"/>
                </a:solidFill>
                <a:latin typeface="Carlito"/>
                <a:cs typeface="Carlito"/>
              </a:rPr>
              <a:t>performed </a:t>
            </a:r>
            <a:r>
              <a:rPr lang="en-US" sz="2000" spc="-5" dirty="0">
                <a:solidFill>
                  <a:srgbClr val="404040"/>
                </a:solidFill>
                <a:latin typeface="Carlito"/>
                <a:cs typeface="Carlito"/>
              </a:rPr>
              <a:t>on variables </a:t>
            </a:r>
            <a:r>
              <a:rPr lang="en-US" sz="2000" spc="-15" dirty="0">
                <a:solidFill>
                  <a:srgbClr val="404040"/>
                </a:solidFill>
                <a:latin typeface="Carlito"/>
                <a:cs typeface="Carlito"/>
              </a:rPr>
              <a:t>Flight </a:t>
            </a:r>
            <a:r>
              <a:rPr lang="en-US" sz="2000" spc="-50" dirty="0">
                <a:solidFill>
                  <a:srgbClr val="404040"/>
                </a:solidFill>
                <a:latin typeface="Carlito"/>
                <a:cs typeface="Carlito"/>
              </a:rPr>
              <a:t>Number, </a:t>
            </a:r>
            <a:r>
              <a:rPr lang="en-US" sz="2000" spc="-25" dirty="0">
                <a:solidFill>
                  <a:srgbClr val="404040"/>
                </a:solidFill>
                <a:latin typeface="Carlito"/>
                <a:cs typeface="Carlito"/>
              </a:rPr>
              <a:t>Payload </a:t>
            </a:r>
            <a:r>
              <a:rPr lang="en-US" sz="2000" dirty="0">
                <a:solidFill>
                  <a:srgbClr val="404040"/>
                </a:solidFill>
                <a:latin typeface="Carlito"/>
                <a:cs typeface="Carlito"/>
              </a:rPr>
              <a:t>Mass, </a:t>
            </a:r>
            <a:r>
              <a:rPr lang="en-US" sz="2000" spc="-5" dirty="0">
                <a:solidFill>
                  <a:srgbClr val="404040"/>
                </a:solidFill>
                <a:latin typeface="Carlito"/>
                <a:cs typeface="Carlito"/>
              </a:rPr>
              <a:t>Launch </a:t>
            </a:r>
            <a:r>
              <a:rPr lang="en-US" sz="2000" spc="-15" dirty="0">
                <a:solidFill>
                  <a:srgbClr val="404040"/>
                </a:solidFill>
                <a:latin typeface="Carlito"/>
                <a:cs typeface="Carlito"/>
              </a:rPr>
              <a:t>Site,  </a:t>
            </a:r>
            <a:r>
              <a:rPr lang="en-US" sz="2000" spc="-5" dirty="0">
                <a:solidFill>
                  <a:srgbClr val="404040"/>
                </a:solidFill>
                <a:latin typeface="Carlito"/>
                <a:cs typeface="Carlito"/>
              </a:rPr>
              <a:t>Orbit, Class </a:t>
            </a:r>
            <a:r>
              <a:rPr lang="en-US" sz="2000" dirty="0">
                <a:solidFill>
                  <a:srgbClr val="404040"/>
                </a:solidFill>
                <a:latin typeface="Carlito"/>
                <a:cs typeface="Carlito"/>
              </a:rPr>
              <a:t>and</a:t>
            </a:r>
            <a:r>
              <a:rPr lang="en-US" sz="2000" spc="-45" dirty="0">
                <a:solidFill>
                  <a:srgbClr val="404040"/>
                </a:solidFill>
                <a:latin typeface="Carlito"/>
                <a:cs typeface="Carlito"/>
              </a:rPr>
              <a:t> </a:t>
            </a:r>
            <a:r>
              <a:rPr lang="en-US" sz="2000" spc="-130" dirty="0">
                <a:solidFill>
                  <a:srgbClr val="404040"/>
                </a:solidFill>
                <a:latin typeface="Carlito"/>
                <a:cs typeface="Carlito"/>
              </a:rPr>
              <a:t>Year.</a:t>
            </a:r>
            <a:endParaRPr lang="en-US" sz="2000" dirty="0">
              <a:solidFill>
                <a:prstClr val="black"/>
              </a:solidFill>
              <a:latin typeface="Carlito"/>
              <a:cs typeface="Carlito"/>
            </a:endParaRPr>
          </a:p>
          <a:p>
            <a:pPr marL="12700" lvl="0" indent="0">
              <a:lnSpc>
                <a:spcPct val="100000"/>
              </a:lnSpc>
              <a:spcBef>
                <a:spcPts val="1050"/>
              </a:spcBef>
              <a:buNone/>
            </a:pPr>
            <a:r>
              <a:rPr lang="en-US" sz="2000" u="heavy" spc="-5" dirty="0">
                <a:solidFill>
                  <a:srgbClr val="404040"/>
                </a:solidFill>
                <a:uFill>
                  <a:solidFill>
                    <a:srgbClr val="404040"/>
                  </a:solidFill>
                </a:uFill>
                <a:latin typeface="Carlito"/>
                <a:cs typeface="Carlito"/>
              </a:rPr>
              <a:t>Plots</a:t>
            </a:r>
            <a:r>
              <a:rPr lang="en-US" sz="2000" u="heavy" spc="-55" dirty="0">
                <a:solidFill>
                  <a:srgbClr val="404040"/>
                </a:solidFill>
                <a:uFill>
                  <a:solidFill>
                    <a:srgbClr val="404040"/>
                  </a:solidFill>
                </a:uFill>
                <a:latin typeface="Carlito"/>
                <a:cs typeface="Carlito"/>
              </a:rPr>
              <a:t> </a:t>
            </a:r>
            <a:r>
              <a:rPr lang="en-US" sz="2000" u="heavy" spc="-5" dirty="0">
                <a:solidFill>
                  <a:srgbClr val="404040"/>
                </a:solidFill>
                <a:uFill>
                  <a:solidFill>
                    <a:srgbClr val="404040"/>
                  </a:solidFill>
                </a:uFill>
                <a:latin typeface="Carlito"/>
                <a:cs typeface="Carlito"/>
              </a:rPr>
              <a:t>Used:</a:t>
            </a:r>
            <a:endParaRPr lang="en-US" sz="2000" dirty="0">
              <a:solidFill>
                <a:prstClr val="black"/>
              </a:solidFill>
              <a:latin typeface="Carlito"/>
              <a:cs typeface="Carlito"/>
            </a:endParaRPr>
          </a:p>
          <a:p>
            <a:pPr marL="12700" marR="405765" lvl="0" indent="0">
              <a:lnSpc>
                <a:spcPts val="2210"/>
              </a:lnSpc>
              <a:spcBef>
                <a:spcPts val="1430"/>
              </a:spcBef>
              <a:buNone/>
            </a:pPr>
            <a:r>
              <a:rPr lang="en-US" sz="2000" spc="-15" dirty="0">
                <a:solidFill>
                  <a:srgbClr val="404040"/>
                </a:solidFill>
                <a:latin typeface="Carlito"/>
                <a:cs typeface="Carlito"/>
              </a:rPr>
              <a:t>Flight </a:t>
            </a:r>
            <a:r>
              <a:rPr lang="en-US" sz="2000" dirty="0">
                <a:solidFill>
                  <a:srgbClr val="404040"/>
                </a:solidFill>
                <a:latin typeface="Carlito"/>
                <a:cs typeface="Carlito"/>
              </a:rPr>
              <a:t>Number </a:t>
            </a:r>
            <a:r>
              <a:rPr lang="en-US" sz="2000" spc="-20" dirty="0">
                <a:solidFill>
                  <a:srgbClr val="404040"/>
                </a:solidFill>
                <a:latin typeface="Carlito"/>
                <a:cs typeface="Carlito"/>
              </a:rPr>
              <a:t>vs. </a:t>
            </a:r>
            <a:r>
              <a:rPr lang="en-US" sz="2000" spc="-25" dirty="0">
                <a:solidFill>
                  <a:srgbClr val="404040"/>
                </a:solidFill>
                <a:latin typeface="Carlito"/>
                <a:cs typeface="Carlito"/>
              </a:rPr>
              <a:t>Payload </a:t>
            </a:r>
            <a:r>
              <a:rPr lang="en-US" sz="2000" dirty="0">
                <a:solidFill>
                  <a:srgbClr val="404040"/>
                </a:solidFill>
                <a:latin typeface="Carlito"/>
                <a:cs typeface="Carlito"/>
              </a:rPr>
              <a:t>Mass, </a:t>
            </a:r>
            <a:r>
              <a:rPr lang="en-US" sz="2000" spc="-10" dirty="0">
                <a:solidFill>
                  <a:srgbClr val="404040"/>
                </a:solidFill>
                <a:latin typeface="Carlito"/>
                <a:cs typeface="Carlito"/>
              </a:rPr>
              <a:t>Flight </a:t>
            </a:r>
            <a:r>
              <a:rPr lang="en-US" sz="2000" dirty="0">
                <a:solidFill>
                  <a:srgbClr val="404040"/>
                </a:solidFill>
                <a:latin typeface="Carlito"/>
                <a:cs typeface="Carlito"/>
              </a:rPr>
              <a:t>Number </a:t>
            </a:r>
            <a:r>
              <a:rPr lang="en-US" sz="2000" spc="-20" dirty="0">
                <a:solidFill>
                  <a:srgbClr val="404040"/>
                </a:solidFill>
                <a:latin typeface="Carlito"/>
                <a:cs typeface="Carlito"/>
              </a:rPr>
              <a:t>vs. </a:t>
            </a:r>
            <a:r>
              <a:rPr lang="en-US" sz="2000" spc="-5" dirty="0">
                <a:solidFill>
                  <a:srgbClr val="404040"/>
                </a:solidFill>
                <a:latin typeface="Carlito"/>
                <a:cs typeface="Carlito"/>
              </a:rPr>
              <a:t>Launch </a:t>
            </a:r>
            <a:r>
              <a:rPr lang="en-US" sz="2000" spc="-15" dirty="0">
                <a:solidFill>
                  <a:srgbClr val="404040"/>
                </a:solidFill>
                <a:latin typeface="Carlito"/>
                <a:cs typeface="Carlito"/>
              </a:rPr>
              <a:t>Site, </a:t>
            </a:r>
            <a:r>
              <a:rPr lang="en-US" sz="2000" spc="-25" dirty="0">
                <a:solidFill>
                  <a:srgbClr val="404040"/>
                </a:solidFill>
                <a:latin typeface="Carlito"/>
                <a:cs typeface="Carlito"/>
              </a:rPr>
              <a:t>Payload </a:t>
            </a:r>
            <a:r>
              <a:rPr lang="en-US" sz="2000" dirty="0">
                <a:solidFill>
                  <a:srgbClr val="404040"/>
                </a:solidFill>
                <a:latin typeface="Carlito"/>
                <a:cs typeface="Carlito"/>
              </a:rPr>
              <a:t>Mass </a:t>
            </a:r>
            <a:r>
              <a:rPr lang="en-US" sz="2000" spc="-20" dirty="0">
                <a:solidFill>
                  <a:srgbClr val="404040"/>
                </a:solidFill>
                <a:latin typeface="Carlito"/>
                <a:cs typeface="Carlito"/>
              </a:rPr>
              <a:t>vs. </a:t>
            </a:r>
            <a:r>
              <a:rPr lang="en-US" sz="2000" spc="-5" dirty="0">
                <a:solidFill>
                  <a:srgbClr val="404040"/>
                </a:solidFill>
                <a:latin typeface="Carlito"/>
                <a:cs typeface="Carlito"/>
              </a:rPr>
              <a:t>Launch </a:t>
            </a:r>
            <a:r>
              <a:rPr lang="en-US" sz="2000" spc="-15" dirty="0">
                <a:solidFill>
                  <a:srgbClr val="404040"/>
                </a:solidFill>
                <a:latin typeface="Carlito"/>
                <a:cs typeface="Carlito"/>
              </a:rPr>
              <a:t>Site,  </a:t>
            </a:r>
            <a:r>
              <a:rPr lang="en-US" sz="2000" spc="-5" dirty="0">
                <a:solidFill>
                  <a:srgbClr val="404040"/>
                </a:solidFill>
                <a:latin typeface="Carlito"/>
                <a:cs typeface="Carlito"/>
              </a:rPr>
              <a:t>Orbit </a:t>
            </a:r>
            <a:r>
              <a:rPr lang="en-US" sz="2000" spc="-20" dirty="0">
                <a:solidFill>
                  <a:srgbClr val="404040"/>
                </a:solidFill>
                <a:latin typeface="Carlito"/>
                <a:cs typeface="Carlito"/>
              </a:rPr>
              <a:t>vs. </a:t>
            </a:r>
            <a:r>
              <a:rPr lang="en-US" sz="2000" dirty="0">
                <a:solidFill>
                  <a:srgbClr val="404040"/>
                </a:solidFill>
                <a:latin typeface="Carlito"/>
                <a:cs typeface="Carlito"/>
              </a:rPr>
              <a:t>Success </a:t>
            </a:r>
            <a:r>
              <a:rPr lang="en-US" sz="2000" spc="-20" dirty="0">
                <a:solidFill>
                  <a:srgbClr val="404040"/>
                </a:solidFill>
                <a:latin typeface="Carlito"/>
                <a:cs typeface="Carlito"/>
              </a:rPr>
              <a:t>Rate, </a:t>
            </a:r>
            <a:r>
              <a:rPr lang="en-US" sz="2000" spc="-10" dirty="0">
                <a:solidFill>
                  <a:srgbClr val="404040"/>
                </a:solidFill>
                <a:latin typeface="Carlito"/>
                <a:cs typeface="Carlito"/>
              </a:rPr>
              <a:t>Flight </a:t>
            </a:r>
            <a:r>
              <a:rPr lang="en-US" sz="2000" dirty="0">
                <a:solidFill>
                  <a:srgbClr val="404040"/>
                </a:solidFill>
                <a:latin typeface="Carlito"/>
                <a:cs typeface="Carlito"/>
              </a:rPr>
              <a:t>Number </a:t>
            </a:r>
            <a:r>
              <a:rPr lang="en-US" sz="2000" spc="-20" dirty="0">
                <a:solidFill>
                  <a:srgbClr val="404040"/>
                </a:solidFill>
                <a:latin typeface="Carlito"/>
                <a:cs typeface="Carlito"/>
              </a:rPr>
              <a:t>vs. </a:t>
            </a:r>
            <a:r>
              <a:rPr lang="en-US" sz="2000" spc="-5" dirty="0">
                <a:solidFill>
                  <a:srgbClr val="404040"/>
                </a:solidFill>
                <a:latin typeface="Carlito"/>
                <a:cs typeface="Carlito"/>
              </a:rPr>
              <a:t>Orbit, </a:t>
            </a:r>
            <a:r>
              <a:rPr lang="en-US" sz="2000" spc="-25" dirty="0">
                <a:solidFill>
                  <a:srgbClr val="404040"/>
                </a:solidFill>
                <a:latin typeface="Carlito"/>
                <a:cs typeface="Carlito"/>
              </a:rPr>
              <a:t>Payload </a:t>
            </a:r>
            <a:r>
              <a:rPr lang="en-US" sz="2000" spc="-15" dirty="0">
                <a:solidFill>
                  <a:srgbClr val="404040"/>
                </a:solidFill>
                <a:latin typeface="Carlito"/>
                <a:cs typeface="Carlito"/>
              </a:rPr>
              <a:t>vs </a:t>
            </a:r>
            <a:r>
              <a:rPr lang="en-US" sz="2000" spc="-5" dirty="0">
                <a:solidFill>
                  <a:srgbClr val="404040"/>
                </a:solidFill>
                <a:latin typeface="Carlito"/>
                <a:cs typeface="Carlito"/>
              </a:rPr>
              <a:t>Orbit, </a:t>
            </a:r>
            <a:r>
              <a:rPr lang="en-US" sz="2000" dirty="0">
                <a:solidFill>
                  <a:srgbClr val="404040"/>
                </a:solidFill>
                <a:latin typeface="Carlito"/>
                <a:cs typeface="Carlito"/>
              </a:rPr>
              <a:t>and Success </a:t>
            </a:r>
            <a:r>
              <a:rPr lang="en-US" sz="2000" spc="-60" dirty="0">
                <a:solidFill>
                  <a:srgbClr val="404040"/>
                </a:solidFill>
                <a:latin typeface="Carlito"/>
                <a:cs typeface="Carlito"/>
              </a:rPr>
              <a:t>Yearly</a:t>
            </a:r>
            <a:r>
              <a:rPr lang="en-US" sz="2000" spc="70" dirty="0">
                <a:solidFill>
                  <a:srgbClr val="404040"/>
                </a:solidFill>
                <a:latin typeface="Carlito"/>
                <a:cs typeface="Carlito"/>
              </a:rPr>
              <a:t> </a:t>
            </a:r>
            <a:r>
              <a:rPr lang="en-US" sz="2000" spc="-60" dirty="0">
                <a:solidFill>
                  <a:srgbClr val="404040"/>
                </a:solidFill>
                <a:latin typeface="Carlito"/>
                <a:cs typeface="Carlito"/>
              </a:rPr>
              <a:t>Trend</a:t>
            </a:r>
            <a:endParaRPr lang="en-US" sz="2000" dirty="0">
              <a:solidFill>
                <a:prstClr val="black"/>
              </a:solidFill>
              <a:latin typeface="Carlito"/>
              <a:cs typeface="Carlito"/>
            </a:endParaRPr>
          </a:p>
          <a:p>
            <a:pPr marL="12700" lvl="0" indent="0">
              <a:lnSpc>
                <a:spcPts val="2300"/>
              </a:lnSpc>
              <a:spcBef>
                <a:spcPts val="1160"/>
              </a:spcBef>
              <a:buNone/>
            </a:pPr>
            <a:r>
              <a:rPr lang="en-US" sz="2000" spc="-25" dirty="0">
                <a:solidFill>
                  <a:srgbClr val="404040"/>
                </a:solidFill>
                <a:latin typeface="Carlito"/>
                <a:cs typeface="Carlito"/>
              </a:rPr>
              <a:t>Scatter </a:t>
            </a:r>
            <a:r>
              <a:rPr lang="en-US" sz="2000" spc="-5" dirty="0">
                <a:solidFill>
                  <a:srgbClr val="404040"/>
                </a:solidFill>
                <a:latin typeface="Carlito"/>
                <a:cs typeface="Carlito"/>
              </a:rPr>
              <a:t>plots, line </a:t>
            </a:r>
            <a:r>
              <a:rPr lang="en-US" sz="2000" dirty="0">
                <a:solidFill>
                  <a:srgbClr val="404040"/>
                </a:solidFill>
                <a:latin typeface="Carlito"/>
                <a:cs typeface="Carlito"/>
              </a:rPr>
              <a:t>charts, and </a:t>
            </a:r>
            <a:r>
              <a:rPr lang="en-US" sz="2000" spc="-5" dirty="0">
                <a:solidFill>
                  <a:srgbClr val="404040"/>
                </a:solidFill>
                <a:latin typeface="Carlito"/>
                <a:cs typeface="Carlito"/>
              </a:rPr>
              <a:t>bar plots </a:t>
            </a:r>
            <a:r>
              <a:rPr lang="en-US" sz="2000" spc="-20" dirty="0">
                <a:solidFill>
                  <a:srgbClr val="404040"/>
                </a:solidFill>
                <a:latin typeface="Carlito"/>
                <a:cs typeface="Carlito"/>
              </a:rPr>
              <a:t>were </a:t>
            </a:r>
            <a:r>
              <a:rPr lang="en-US" sz="2000" spc="-5" dirty="0">
                <a:solidFill>
                  <a:srgbClr val="404040"/>
                </a:solidFill>
                <a:latin typeface="Carlito"/>
                <a:cs typeface="Carlito"/>
              </a:rPr>
              <a:t>used </a:t>
            </a:r>
            <a:r>
              <a:rPr lang="en-US" sz="2000" spc="-20" dirty="0">
                <a:solidFill>
                  <a:srgbClr val="404040"/>
                </a:solidFill>
                <a:latin typeface="Carlito"/>
                <a:cs typeface="Carlito"/>
              </a:rPr>
              <a:t>to compare </a:t>
            </a:r>
            <a:r>
              <a:rPr lang="en-US" sz="2000" spc="-5" dirty="0">
                <a:solidFill>
                  <a:srgbClr val="404040"/>
                </a:solidFill>
                <a:latin typeface="Carlito"/>
                <a:cs typeface="Carlito"/>
              </a:rPr>
              <a:t>relationships between variables</a:t>
            </a:r>
            <a:r>
              <a:rPr lang="en-US" sz="2000" spc="-20" dirty="0">
                <a:solidFill>
                  <a:srgbClr val="404040"/>
                </a:solidFill>
                <a:latin typeface="Carlito"/>
                <a:cs typeface="Carlito"/>
              </a:rPr>
              <a:t> to</a:t>
            </a:r>
            <a:endParaRPr lang="en-US" sz="2000" dirty="0">
              <a:solidFill>
                <a:prstClr val="black"/>
              </a:solidFill>
              <a:latin typeface="Carlito"/>
              <a:cs typeface="Carlito"/>
            </a:endParaRPr>
          </a:p>
          <a:p>
            <a:pPr marL="12700" lvl="0" indent="0">
              <a:lnSpc>
                <a:spcPts val="2300"/>
              </a:lnSpc>
              <a:spcBef>
                <a:spcPts val="0"/>
              </a:spcBef>
              <a:buNone/>
            </a:pPr>
            <a:r>
              <a:rPr lang="en-US" sz="2000" spc="-5" dirty="0">
                <a:solidFill>
                  <a:srgbClr val="404040"/>
                </a:solidFill>
                <a:latin typeface="Carlito"/>
                <a:cs typeface="Carlito"/>
              </a:rPr>
              <a:t>decide if </a:t>
            </a:r>
            <a:r>
              <a:rPr lang="en-US" sz="2000" dirty="0">
                <a:solidFill>
                  <a:srgbClr val="404040"/>
                </a:solidFill>
                <a:latin typeface="Carlito"/>
                <a:cs typeface="Carlito"/>
              </a:rPr>
              <a:t>a </a:t>
            </a:r>
            <a:r>
              <a:rPr lang="en-US" sz="2000" spc="-10" dirty="0">
                <a:solidFill>
                  <a:srgbClr val="404040"/>
                </a:solidFill>
                <a:latin typeface="Carlito"/>
                <a:cs typeface="Carlito"/>
              </a:rPr>
              <a:t>relationship </a:t>
            </a:r>
            <a:r>
              <a:rPr lang="en-US" sz="2000" spc="-25" dirty="0">
                <a:solidFill>
                  <a:srgbClr val="404040"/>
                </a:solidFill>
                <a:latin typeface="Carlito"/>
                <a:cs typeface="Carlito"/>
              </a:rPr>
              <a:t>exists </a:t>
            </a:r>
            <a:r>
              <a:rPr lang="en-US" sz="2000" dirty="0">
                <a:solidFill>
                  <a:srgbClr val="404040"/>
                </a:solidFill>
                <a:latin typeface="Carlito"/>
                <a:cs typeface="Carlito"/>
              </a:rPr>
              <a:t>so </a:t>
            </a:r>
            <a:r>
              <a:rPr lang="en-US" sz="2000" spc="-5" dirty="0">
                <a:solidFill>
                  <a:srgbClr val="404040"/>
                </a:solidFill>
                <a:latin typeface="Carlito"/>
                <a:cs typeface="Carlito"/>
              </a:rPr>
              <a:t>that they could </a:t>
            </a:r>
            <a:r>
              <a:rPr lang="en-US" sz="2000" dirty="0">
                <a:solidFill>
                  <a:srgbClr val="404040"/>
                </a:solidFill>
                <a:latin typeface="Carlito"/>
                <a:cs typeface="Carlito"/>
              </a:rPr>
              <a:t>be </a:t>
            </a:r>
            <a:r>
              <a:rPr lang="en-US" sz="2000" spc="-5" dirty="0">
                <a:solidFill>
                  <a:srgbClr val="404040"/>
                </a:solidFill>
                <a:latin typeface="Carlito"/>
                <a:cs typeface="Carlito"/>
              </a:rPr>
              <a:t>used in </a:t>
            </a:r>
            <a:r>
              <a:rPr lang="en-US" sz="2000" spc="-10" dirty="0">
                <a:solidFill>
                  <a:srgbClr val="404040"/>
                </a:solidFill>
                <a:latin typeface="Carlito"/>
                <a:cs typeface="Carlito"/>
              </a:rPr>
              <a:t>training </a:t>
            </a:r>
            <a:r>
              <a:rPr lang="en-US" sz="2000" dirty="0">
                <a:solidFill>
                  <a:srgbClr val="404040"/>
                </a:solidFill>
                <a:latin typeface="Carlito"/>
                <a:cs typeface="Carlito"/>
              </a:rPr>
              <a:t>the machine </a:t>
            </a:r>
            <a:r>
              <a:rPr lang="en-US" sz="2000" spc="-5" dirty="0">
                <a:solidFill>
                  <a:srgbClr val="404040"/>
                </a:solidFill>
                <a:latin typeface="Carlito"/>
                <a:cs typeface="Carlito"/>
              </a:rPr>
              <a:t>learning</a:t>
            </a:r>
            <a:r>
              <a:rPr lang="en-US" sz="2000" spc="-45" dirty="0">
                <a:solidFill>
                  <a:srgbClr val="404040"/>
                </a:solidFill>
                <a:latin typeface="Carlito"/>
                <a:cs typeface="Carlito"/>
              </a:rPr>
              <a:t> </a:t>
            </a:r>
            <a:r>
              <a:rPr lang="en-US" sz="2000" spc="-5" dirty="0">
                <a:solidFill>
                  <a:srgbClr val="404040"/>
                </a:solidFill>
                <a:latin typeface="Carlito"/>
                <a:cs typeface="Carlito"/>
              </a:rPr>
              <a:t>model</a:t>
            </a:r>
            <a:endParaRPr lang="en-US" sz="2000" dirty="0">
              <a:solidFill>
                <a:prstClr val="black"/>
              </a:solidFill>
              <a:latin typeface="Carlito"/>
              <a:cs typeface="Carlito"/>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github.com/simbaTmotsi/Applied-Data-Science-Capstone/blob/main/EDA/EDA%20with%20Visualization.ipynb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12700" lvl="0" indent="0">
              <a:lnSpc>
                <a:spcPct val="100000"/>
              </a:lnSpc>
              <a:spcBef>
                <a:spcPts val="1280"/>
              </a:spcBef>
              <a:buNone/>
            </a:pPr>
            <a:r>
              <a:rPr lang="en-US" sz="2000" spc="-5" dirty="0">
                <a:solidFill>
                  <a:srgbClr val="404040"/>
                </a:solidFill>
                <a:latin typeface="Carlito"/>
                <a:cs typeface="Carlito"/>
              </a:rPr>
              <a:t>Loaded </a:t>
            </a:r>
            <a:r>
              <a:rPr lang="en-US" sz="2000" spc="-25" dirty="0">
                <a:solidFill>
                  <a:srgbClr val="404040"/>
                </a:solidFill>
                <a:latin typeface="Carlito"/>
                <a:cs typeface="Carlito"/>
              </a:rPr>
              <a:t>data </a:t>
            </a:r>
            <a:r>
              <a:rPr lang="en-US" sz="2000" spc="-10" dirty="0">
                <a:solidFill>
                  <a:srgbClr val="404040"/>
                </a:solidFill>
                <a:latin typeface="Carlito"/>
                <a:cs typeface="Carlito"/>
              </a:rPr>
              <a:t>set </a:t>
            </a:r>
            <a:r>
              <a:rPr lang="en-US" sz="2000" spc="-25" dirty="0">
                <a:solidFill>
                  <a:srgbClr val="404040"/>
                </a:solidFill>
                <a:latin typeface="Carlito"/>
                <a:cs typeface="Carlito"/>
              </a:rPr>
              <a:t>into </a:t>
            </a:r>
            <a:r>
              <a:rPr lang="en-US" sz="2000" dirty="0">
                <a:solidFill>
                  <a:srgbClr val="404040"/>
                </a:solidFill>
                <a:latin typeface="Carlito"/>
                <a:cs typeface="Carlito"/>
              </a:rPr>
              <a:t>IBM DB2</a:t>
            </a:r>
            <a:r>
              <a:rPr lang="en-US" sz="2000" spc="-125" dirty="0">
                <a:solidFill>
                  <a:srgbClr val="404040"/>
                </a:solidFill>
                <a:latin typeface="Carlito"/>
                <a:cs typeface="Carlito"/>
              </a:rPr>
              <a:t> </a:t>
            </a:r>
            <a:r>
              <a:rPr lang="en-US" sz="2000" spc="-5" dirty="0">
                <a:solidFill>
                  <a:srgbClr val="404040"/>
                </a:solidFill>
                <a:latin typeface="Carlito"/>
                <a:cs typeface="Carlito"/>
              </a:rPr>
              <a:t>Database.</a:t>
            </a:r>
            <a:endParaRPr lang="en-US" sz="2000" dirty="0">
              <a:solidFill>
                <a:prstClr val="black"/>
              </a:solidFill>
              <a:latin typeface="Carlito"/>
              <a:cs typeface="Carlito"/>
            </a:endParaRPr>
          </a:p>
          <a:p>
            <a:pPr marL="12700" lvl="0" indent="0">
              <a:lnSpc>
                <a:spcPct val="100000"/>
              </a:lnSpc>
              <a:spcBef>
                <a:spcPts val="1175"/>
              </a:spcBef>
              <a:buNone/>
            </a:pPr>
            <a:r>
              <a:rPr lang="en-US" sz="2000" spc="-5" dirty="0">
                <a:solidFill>
                  <a:srgbClr val="404040"/>
                </a:solidFill>
                <a:latin typeface="Carlito"/>
                <a:cs typeface="Carlito"/>
              </a:rPr>
              <a:t>Queried using SQL </a:t>
            </a:r>
            <a:r>
              <a:rPr lang="en-US" sz="2000" dirty="0">
                <a:solidFill>
                  <a:srgbClr val="404040"/>
                </a:solidFill>
                <a:latin typeface="Carlito"/>
                <a:cs typeface="Carlito"/>
              </a:rPr>
              <a:t>Python</a:t>
            </a:r>
            <a:r>
              <a:rPr lang="en-US" sz="2000" spc="-100" dirty="0">
                <a:solidFill>
                  <a:srgbClr val="404040"/>
                </a:solidFill>
                <a:latin typeface="Carlito"/>
                <a:cs typeface="Carlito"/>
              </a:rPr>
              <a:t> </a:t>
            </a:r>
            <a:r>
              <a:rPr lang="en-US" sz="2000" spc="-25" dirty="0">
                <a:solidFill>
                  <a:srgbClr val="404040"/>
                </a:solidFill>
                <a:latin typeface="Carlito"/>
                <a:cs typeface="Carlito"/>
              </a:rPr>
              <a:t>integration.</a:t>
            </a:r>
            <a:endParaRPr lang="en-US" sz="2000" dirty="0">
              <a:solidFill>
                <a:prstClr val="black"/>
              </a:solidFill>
              <a:latin typeface="Carlito"/>
              <a:cs typeface="Carlito"/>
            </a:endParaRPr>
          </a:p>
          <a:p>
            <a:pPr marL="12700" lvl="0" indent="0">
              <a:lnSpc>
                <a:spcPct val="100000"/>
              </a:lnSpc>
              <a:spcBef>
                <a:spcPts val="1560"/>
              </a:spcBef>
              <a:buNone/>
            </a:pPr>
            <a:r>
              <a:rPr lang="en-US" sz="2000" spc="-5" dirty="0">
                <a:solidFill>
                  <a:srgbClr val="404040"/>
                </a:solidFill>
                <a:latin typeface="Carlito"/>
                <a:cs typeface="Carlito"/>
              </a:rPr>
              <a:t>Queries </a:t>
            </a:r>
            <a:r>
              <a:rPr lang="en-US" sz="2000" spc="-20" dirty="0">
                <a:solidFill>
                  <a:srgbClr val="404040"/>
                </a:solidFill>
                <a:latin typeface="Carlito"/>
                <a:cs typeface="Carlito"/>
              </a:rPr>
              <a:t>were </a:t>
            </a:r>
            <a:r>
              <a:rPr lang="en-US" sz="2000" dirty="0">
                <a:solidFill>
                  <a:srgbClr val="404040"/>
                </a:solidFill>
                <a:latin typeface="Carlito"/>
                <a:cs typeface="Carlito"/>
              </a:rPr>
              <a:t>made </a:t>
            </a:r>
            <a:r>
              <a:rPr lang="en-US" sz="2000" spc="-20" dirty="0">
                <a:solidFill>
                  <a:srgbClr val="404040"/>
                </a:solidFill>
                <a:latin typeface="Carlito"/>
                <a:cs typeface="Carlito"/>
              </a:rPr>
              <a:t>to </a:t>
            </a:r>
            <a:r>
              <a:rPr lang="en-US" sz="2000" spc="-10" dirty="0">
                <a:solidFill>
                  <a:srgbClr val="404040"/>
                </a:solidFill>
                <a:latin typeface="Carlito"/>
                <a:cs typeface="Carlito"/>
              </a:rPr>
              <a:t>get </a:t>
            </a:r>
            <a:r>
              <a:rPr lang="en-US" sz="2000" dirty="0">
                <a:solidFill>
                  <a:srgbClr val="404040"/>
                </a:solidFill>
                <a:latin typeface="Carlito"/>
                <a:cs typeface="Carlito"/>
              </a:rPr>
              <a:t>a </a:t>
            </a:r>
            <a:r>
              <a:rPr lang="en-US" sz="2000" spc="-25" dirty="0">
                <a:solidFill>
                  <a:srgbClr val="404040"/>
                </a:solidFill>
                <a:latin typeface="Carlito"/>
                <a:cs typeface="Carlito"/>
              </a:rPr>
              <a:t>better </a:t>
            </a:r>
            <a:r>
              <a:rPr lang="en-US" sz="2000" spc="-20" dirty="0">
                <a:solidFill>
                  <a:srgbClr val="404040"/>
                </a:solidFill>
                <a:latin typeface="Carlito"/>
                <a:cs typeface="Carlito"/>
              </a:rPr>
              <a:t>understanding </a:t>
            </a:r>
            <a:r>
              <a:rPr lang="en-US" sz="2000" spc="-5" dirty="0">
                <a:solidFill>
                  <a:srgbClr val="404040"/>
                </a:solidFill>
                <a:latin typeface="Carlito"/>
                <a:cs typeface="Carlito"/>
              </a:rPr>
              <a:t>of </a:t>
            </a:r>
            <a:r>
              <a:rPr lang="en-US" sz="2000" dirty="0">
                <a:solidFill>
                  <a:srgbClr val="404040"/>
                </a:solidFill>
                <a:latin typeface="Carlito"/>
                <a:cs typeface="Carlito"/>
              </a:rPr>
              <a:t>the</a:t>
            </a:r>
            <a:r>
              <a:rPr lang="en-US" sz="2000" spc="25" dirty="0">
                <a:solidFill>
                  <a:srgbClr val="404040"/>
                </a:solidFill>
                <a:latin typeface="Carlito"/>
                <a:cs typeface="Carlito"/>
              </a:rPr>
              <a:t> </a:t>
            </a:r>
            <a:r>
              <a:rPr lang="en-US" sz="2000" spc="-20" dirty="0">
                <a:solidFill>
                  <a:srgbClr val="404040"/>
                </a:solidFill>
                <a:latin typeface="Carlito"/>
                <a:cs typeface="Carlito"/>
              </a:rPr>
              <a:t>dataset.</a:t>
            </a:r>
            <a:endParaRPr lang="en-US" sz="2000" dirty="0">
              <a:solidFill>
                <a:prstClr val="black"/>
              </a:solidFill>
              <a:latin typeface="Carlito"/>
              <a:cs typeface="Carlito"/>
            </a:endParaRPr>
          </a:p>
          <a:p>
            <a:pPr marL="12700" marR="434975" lvl="0" indent="0">
              <a:lnSpc>
                <a:spcPts val="2200"/>
              </a:lnSpc>
              <a:spcBef>
                <a:spcPts val="1440"/>
              </a:spcBef>
              <a:buNone/>
            </a:pPr>
            <a:r>
              <a:rPr lang="en-US" sz="2000" spc="-5" dirty="0">
                <a:solidFill>
                  <a:srgbClr val="404040"/>
                </a:solidFill>
                <a:latin typeface="Carlito"/>
                <a:cs typeface="Carlito"/>
              </a:rPr>
              <a:t>Queried </a:t>
            </a:r>
            <a:r>
              <a:rPr lang="en-US" sz="2000" spc="-20" dirty="0">
                <a:solidFill>
                  <a:srgbClr val="404040"/>
                </a:solidFill>
                <a:latin typeface="Carlito"/>
                <a:cs typeface="Carlito"/>
              </a:rPr>
              <a:t>information </a:t>
            </a:r>
            <a:r>
              <a:rPr lang="en-US" sz="2000" dirty="0">
                <a:solidFill>
                  <a:srgbClr val="404040"/>
                </a:solidFill>
                <a:latin typeface="Carlito"/>
                <a:cs typeface="Carlito"/>
              </a:rPr>
              <a:t>about launch </a:t>
            </a:r>
            <a:r>
              <a:rPr lang="en-US" sz="2000" spc="-20" dirty="0">
                <a:solidFill>
                  <a:srgbClr val="404040"/>
                </a:solidFill>
                <a:latin typeface="Carlito"/>
                <a:cs typeface="Carlito"/>
              </a:rPr>
              <a:t>site </a:t>
            </a:r>
            <a:r>
              <a:rPr lang="en-US" sz="2000" spc="-5" dirty="0">
                <a:solidFill>
                  <a:srgbClr val="404040"/>
                </a:solidFill>
                <a:latin typeface="Carlito"/>
                <a:cs typeface="Carlito"/>
              </a:rPr>
              <a:t>names, mission </a:t>
            </a:r>
            <a:r>
              <a:rPr lang="en-US" sz="2000" spc="-20" dirty="0">
                <a:solidFill>
                  <a:srgbClr val="404040"/>
                </a:solidFill>
                <a:latin typeface="Carlito"/>
                <a:cs typeface="Carlito"/>
              </a:rPr>
              <a:t>outcomes, various pay </a:t>
            </a:r>
            <a:r>
              <a:rPr lang="en-US" sz="2000" dirty="0">
                <a:solidFill>
                  <a:srgbClr val="404040"/>
                </a:solidFill>
                <a:latin typeface="Carlito"/>
                <a:cs typeface="Carlito"/>
              </a:rPr>
              <a:t>load </a:t>
            </a:r>
            <a:r>
              <a:rPr lang="en-US" sz="2000" spc="-25" dirty="0">
                <a:solidFill>
                  <a:srgbClr val="404040"/>
                </a:solidFill>
                <a:latin typeface="Carlito"/>
                <a:cs typeface="Carlito"/>
              </a:rPr>
              <a:t>sizes </a:t>
            </a:r>
            <a:r>
              <a:rPr lang="en-US" sz="2000" spc="-5" dirty="0">
                <a:solidFill>
                  <a:srgbClr val="404040"/>
                </a:solidFill>
                <a:latin typeface="Carlito"/>
                <a:cs typeface="Carlito"/>
              </a:rPr>
              <a:t>of  </a:t>
            </a:r>
            <a:r>
              <a:rPr lang="en-US" sz="2000" spc="-25" dirty="0">
                <a:solidFill>
                  <a:srgbClr val="404040"/>
                </a:solidFill>
                <a:latin typeface="Carlito"/>
                <a:cs typeface="Carlito"/>
              </a:rPr>
              <a:t>customers </a:t>
            </a:r>
            <a:r>
              <a:rPr lang="en-US" sz="2000" dirty="0">
                <a:solidFill>
                  <a:srgbClr val="404040"/>
                </a:solidFill>
                <a:latin typeface="Carlito"/>
                <a:cs typeface="Carlito"/>
              </a:rPr>
              <a:t>and </a:t>
            </a:r>
            <a:r>
              <a:rPr lang="en-US" sz="2000" spc="-20" dirty="0">
                <a:solidFill>
                  <a:srgbClr val="404040"/>
                </a:solidFill>
                <a:latin typeface="Carlito"/>
                <a:cs typeface="Carlito"/>
              </a:rPr>
              <a:t>booster </a:t>
            </a:r>
            <a:r>
              <a:rPr lang="en-US" sz="2000" spc="-25" dirty="0">
                <a:solidFill>
                  <a:srgbClr val="404040"/>
                </a:solidFill>
                <a:latin typeface="Carlito"/>
                <a:cs typeface="Carlito"/>
              </a:rPr>
              <a:t>versions, </a:t>
            </a:r>
            <a:r>
              <a:rPr lang="en-US" sz="2000" dirty="0">
                <a:solidFill>
                  <a:srgbClr val="404040"/>
                </a:solidFill>
                <a:latin typeface="Carlito"/>
                <a:cs typeface="Carlito"/>
              </a:rPr>
              <a:t>and landing</a:t>
            </a:r>
            <a:r>
              <a:rPr lang="en-US" sz="2000" spc="5" dirty="0">
                <a:solidFill>
                  <a:srgbClr val="404040"/>
                </a:solidFill>
                <a:latin typeface="Carlito"/>
                <a:cs typeface="Carlito"/>
              </a:rPr>
              <a:t> </a:t>
            </a:r>
            <a:r>
              <a:rPr lang="en-US" sz="2000" spc="-15" dirty="0">
                <a:solidFill>
                  <a:srgbClr val="404040"/>
                </a:solidFill>
                <a:latin typeface="Carlito"/>
                <a:cs typeface="Carlito"/>
              </a:rPr>
              <a:t>outcomes</a:t>
            </a:r>
            <a:endParaRPr lang="en-US" sz="2000" dirty="0">
              <a:solidFill>
                <a:prstClr val="black"/>
              </a:solidFill>
              <a:latin typeface="Carlito"/>
              <a:cs typeface="Carlito"/>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github.com/simbaTmotsi/Applied-Data-Science-Capstone/blob/main/EDA/EDA%20with%20SQL.ipynb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12700" marR="5080" lvl="0" indent="0">
              <a:lnSpc>
                <a:spcPts val="2210"/>
              </a:lnSpc>
              <a:spcBef>
                <a:spcPts val="335"/>
              </a:spcBef>
              <a:buNone/>
            </a:pPr>
            <a:r>
              <a:rPr lang="en-US" sz="2000" spc="-15" dirty="0">
                <a:solidFill>
                  <a:srgbClr val="404040"/>
                </a:solidFill>
                <a:latin typeface="Carlito"/>
                <a:cs typeface="Carlito"/>
              </a:rPr>
              <a:t>Folium </a:t>
            </a:r>
            <a:r>
              <a:rPr lang="en-US" sz="2000" spc="-5" dirty="0">
                <a:solidFill>
                  <a:srgbClr val="404040"/>
                </a:solidFill>
                <a:latin typeface="Carlito"/>
                <a:cs typeface="Carlito"/>
              </a:rPr>
              <a:t>maps mark Launch Sites, successful </a:t>
            </a:r>
            <a:r>
              <a:rPr lang="en-US" sz="2000" dirty="0">
                <a:solidFill>
                  <a:srgbClr val="404040"/>
                </a:solidFill>
                <a:latin typeface="Carlito"/>
                <a:cs typeface="Carlito"/>
              </a:rPr>
              <a:t>and </a:t>
            </a:r>
            <a:r>
              <a:rPr lang="en-US" sz="2000" spc="-5" dirty="0">
                <a:solidFill>
                  <a:srgbClr val="404040"/>
                </a:solidFill>
                <a:latin typeface="Carlito"/>
                <a:cs typeface="Carlito"/>
              </a:rPr>
              <a:t>unsuccessful </a:t>
            </a:r>
            <a:r>
              <a:rPr lang="en-US" sz="2000" dirty="0">
                <a:solidFill>
                  <a:srgbClr val="404040"/>
                </a:solidFill>
                <a:latin typeface="Carlito"/>
                <a:cs typeface="Carlito"/>
              </a:rPr>
              <a:t>landings, and a </a:t>
            </a:r>
            <a:r>
              <a:rPr lang="en-US" sz="2000" spc="-25" dirty="0">
                <a:solidFill>
                  <a:srgbClr val="404040"/>
                </a:solidFill>
                <a:latin typeface="Carlito"/>
                <a:cs typeface="Carlito"/>
              </a:rPr>
              <a:t>proximity example  </a:t>
            </a:r>
            <a:r>
              <a:rPr lang="en-US" sz="2000" spc="-20" dirty="0">
                <a:solidFill>
                  <a:srgbClr val="404040"/>
                </a:solidFill>
                <a:latin typeface="Carlito"/>
                <a:cs typeface="Carlito"/>
              </a:rPr>
              <a:t>to </a:t>
            </a:r>
            <a:r>
              <a:rPr lang="en-US" sz="2000" spc="-40" dirty="0">
                <a:solidFill>
                  <a:srgbClr val="404040"/>
                </a:solidFill>
                <a:latin typeface="Carlito"/>
                <a:cs typeface="Carlito"/>
              </a:rPr>
              <a:t>key </a:t>
            </a:r>
            <a:r>
              <a:rPr lang="en-US" sz="2000" spc="-5" dirty="0">
                <a:solidFill>
                  <a:srgbClr val="404040"/>
                </a:solidFill>
                <a:latin typeface="Carlito"/>
                <a:cs typeface="Carlito"/>
              </a:rPr>
              <a:t>locations: </a:t>
            </a:r>
            <a:r>
              <a:rPr lang="en-US" sz="2000" spc="-60" dirty="0">
                <a:solidFill>
                  <a:srgbClr val="404040"/>
                </a:solidFill>
                <a:latin typeface="Carlito"/>
                <a:cs typeface="Carlito"/>
              </a:rPr>
              <a:t>Railway, Highway, </a:t>
            </a:r>
            <a:r>
              <a:rPr lang="en-US" sz="2000" spc="-20" dirty="0">
                <a:solidFill>
                  <a:srgbClr val="404040"/>
                </a:solidFill>
                <a:latin typeface="Carlito"/>
                <a:cs typeface="Carlito"/>
              </a:rPr>
              <a:t>Coast, </a:t>
            </a:r>
            <a:r>
              <a:rPr lang="en-US" sz="2000" dirty="0">
                <a:solidFill>
                  <a:srgbClr val="404040"/>
                </a:solidFill>
                <a:latin typeface="Carlito"/>
                <a:cs typeface="Carlito"/>
              </a:rPr>
              <a:t>and</a:t>
            </a:r>
            <a:r>
              <a:rPr lang="en-US" sz="2000" spc="35" dirty="0">
                <a:solidFill>
                  <a:srgbClr val="404040"/>
                </a:solidFill>
                <a:latin typeface="Carlito"/>
                <a:cs typeface="Carlito"/>
              </a:rPr>
              <a:t> </a:t>
            </a:r>
            <a:r>
              <a:rPr lang="en-US" sz="2000" spc="-60" dirty="0">
                <a:solidFill>
                  <a:srgbClr val="404040"/>
                </a:solidFill>
                <a:latin typeface="Carlito"/>
                <a:cs typeface="Carlito"/>
              </a:rPr>
              <a:t>City.</a:t>
            </a:r>
            <a:endParaRPr lang="en-US" sz="2000" dirty="0">
              <a:solidFill>
                <a:prstClr val="black"/>
              </a:solidFill>
              <a:latin typeface="Carlito"/>
              <a:cs typeface="Carlito"/>
            </a:endParaRPr>
          </a:p>
          <a:p>
            <a:pPr marL="12700" marR="311150" lvl="0" indent="0">
              <a:lnSpc>
                <a:spcPts val="2300"/>
              </a:lnSpc>
              <a:spcBef>
                <a:spcPts val="1115"/>
              </a:spcBef>
              <a:buNone/>
            </a:pPr>
            <a:r>
              <a:rPr lang="en-US" sz="2000" spc="-5" dirty="0">
                <a:solidFill>
                  <a:srgbClr val="404040"/>
                </a:solidFill>
                <a:latin typeface="Carlito"/>
                <a:cs typeface="Carlito"/>
              </a:rPr>
              <a:t>This </a:t>
            </a:r>
            <a:r>
              <a:rPr lang="en-US" sz="2000" spc="-15" dirty="0">
                <a:solidFill>
                  <a:srgbClr val="404040"/>
                </a:solidFill>
                <a:latin typeface="Carlito"/>
                <a:cs typeface="Carlito"/>
              </a:rPr>
              <a:t>allows </a:t>
            </a:r>
            <a:r>
              <a:rPr lang="en-US" sz="2000" spc="-5" dirty="0">
                <a:solidFill>
                  <a:srgbClr val="404040"/>
                </a:solidFill>
                <a:latin typeface="Carlito"/>
                <a:cs typeface="Carlito"/>
              </a:rPr>
              <a:t>us </a:t>
            </a:r>
            <a:r>
              <a:rPr lang="en-US" sz="2000" spc="-20" dirty="0">
                <a:solidFill>
                  <a:srgbClr val="404040"/>
                </a:solidFill>
                <a:latin typeface="Carlito"/>
                <a:cs typeface="Carlito"/>
              </a:rPr>
              <a:t>to understand why </a:t>
            </a:r>
            <a:r>
              <a:rPr lang="en-US" sz="2000" dirty="0">
                <a:solidFill>
                  <a:srgbClr val="404040"/>
                </a:solidFill>
                <a:latin typeface="Carlito"/>
                <a:cs typeface="Carlito"/>
              </a:rPr>
              <a:t>launch </a:t>
            </a:r>
            <a:r>
              <a:rPr lang="en-US" sz="2000" spc="-20" dirty="0">
                <a:solidFill>
                  <a:srgbClr val="404040"/>
                </a:solidFill>
                <a:latin typeface="Carlito"/>
                <a:cs typeface="Carlito"/>
              </a:rPr>
              <a:t>sites </a:t>
            </a:r>
            <a:r>
              <a:rPr lang="en-US" sz="2000" spc="-25" dirty="0">
                <a:solidFill>
                  <a:srgbClr val="404040"/>
                </a:solidFill>
                <a:latin typeface="Carlito"/>
                <a:cs typeface="Carlito"/>
              </a:rPr>
              <a:t>may </a:t>
            </a:r>
            <a:r>
              <a:rPr lang="en-US" sz="2000" dirty="0">
                <a:solidFill>
                  <a:srgbClr val="404040"/>
                </a:solidFill>
                <a:latin typeface="Carlito"/>
                <a:cs typeface="Carlito"/>
              </a:rPr>
              <a:t>be </a:t>
            </a:r>
            <a:r>
              <a:rPr lang="en-US" sz="2000" spc="-20" dirty="0">
                <a:solidFill>
                  <a:srgbClr val="404040"/>
                </a:solidFill>
                <a:latin typeface="Carlito"/>
                <a:cs typeface="Carlito"/>
              </a:rPr>
              <a:t>located </a:t>
            </a:r>
            <a:r>
              <a:rPr lang="en-US" sz="2000" spc="-5" dirty="0">
                <a:solidFill>
                  <a:srgbClr val="404040"/>
                </a:solidFill>
                <a:latin typeface="Carlito"/>
                <a:cs typeface="Carlito"/>
              </a:rPr>
              <a:t>where they </a:t>
            </a:r>
            <a:r>
              <a:rPr lang="en-US" sz="2000" spc="-20" dirty="0">
                <a:solidFill>
                  <a:srgbClr val="404040"/>
                </a:solidFill>
                <a:latin typeface="Carlito"/>
                <a:cs typeface="Carlito"/>
              </a:rPr>
              <a:t>are. </a:t>
            </a:r>
            <a:r>
              <a:rPr lang="en-US" sz="2000" dirty="0">
                <a:solidFill>
                  <a:srgbClr val="404040"/>
                </a:solidFill>
                <a:latin typeface="Carlito"/>
                <a:cs typeface="Carlito"/>
              </a:rPr>
              <a:t>Also </a:t>
            </a:r>
            <a:r>
              <a:rPr lang="en-US" sz="2000" spc="-20" dirty="0">
                <a:solidFill>
                  <a:srgbClr val="404040"/>
                </a:solidFill>
                <a:latin typeface="Carlito"/>
                <a:cs typeface="Carlito"/>
              </a:rPr>
              <a:t>visualizes  </a:t>
            </a:r>
            <a:r>
              <a:rPr lang="en-US" sz="2000" spc="-5" dirty="0">
                <a:solidFill>
                  <a:srgbClr val="404040"/>
                </a:solidFill>
                <a:latin typeface="Carlito"/>
                <a:cs typeface="Carlito"/>
              </a:rPr>
              <a:t>successful </a:t>
            </a:r>
            <a:r>
              <a:rPr lang="en-US" sz="2000" dirty="0">
                <a:solidFill>
                  <a:srgbClr val="404040"/>
                </a:solidFill>
                <a:latin typeface="Carlito"/>
                <a:cs typeface="Carlito"/>
              </a:rPr>
              <a:t>landings </a:t>
            </a:r>
            <a:r>
              <a:rPr lang="en-US" sz="2000" spc="-25" dirty="0">
                <a:solidFill>
                  <a:srgbClr val="404040"/>
                </a:solidFill>
                <a:latin typeface="Carlito"/>
                <a:cs typeface="Carlito"/>
              </a:rPr>
              <a:t>relative </a:t>
            </a:r>
            <a:r>
              <a:rPr lang="en-US" sz="2000" spc="-20" dirty="0">
                <a:solidFill>
                  <a:srgbClr val="404040"/>
                </a:solidFill>
                <a:latin typeface="Carlito"/>
                <a:cs typeface="Carlito"/>
              </a:rPr>
              <a:t>to</a:t>
            </a:r>
            <a:r>
              <a:rPr lang="en-US" sz="2000" spc="-25" dirty="0">
                <a:solidFill>
                  <a:srgbClr val="404040"/>
                </a:solidFill>
                <a:latin typeface="Carlito"/>
                <a:cs typeface="Carlito"/>
              </a:rPr>
              <a:t> </a:t>
            </a:r>
            <a:r>
              <a:rPr lang="en-US" sz="2000" spc="-5" dirty="0">
                <a:solidFill>
                  <a:srgbClr val="404040"/>
                </a:solidFill>
                <a:latin typeface="Carlito"/>
                <a:cs typeface="Carlito"/>
              </a:rPr>
              <a:t>location.</a:t>
            </a:r>
            <a:endParaRPr lang="en-US" sz="2000" dirty="0">
              <a:solidFill>
                <a:prstClr val="black"/>
              </a:solidFill>
              <a:latin typeface="Carlito"/>
              <a:cs typeface="Carlito"/>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github.com/simbaTmotsi/Applied-Data-Science-Capstone/blob/main/Interactive%20Visual%20Analytics%20and%20Dashboard/Interactive%20Visual%20Analytics%20with%20Folium.ipynb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vert="horz" lIns="91440" tIns="45720" rIns="91440" bIns="45720" rtlCol="0" anchor="t">
            <a:normAutofit fontScale="92500" lnSpcReduction="10000"/>
          </a:bodyPr>
          <a:lstStyle/>
          <a:p>
            <a:pPr marL="12700" lvl="0" indent="0">
              <a:lnSpc>
                <a:spcPct val="100000"/>
              </a:lnSpc>
              <a:spcBef>
                <a:spcPts val="1200"/>
              </a:spcBef>
              <a:buNone/>
            </a:pPr>
            <a:r>
              <a:rPr lang="en-US" sz="2000" spc="-10" dirty="0">
                <a:solidFill>
                  <a:srgbClr val="404040"/>
                </a:solidFill>
                <a:latin typeface="Carlito"/>
                <a:cs typeface="Carlito"/>
              </a:rPr>
              <a:t>Dashboard </a:t>
            </a:r>
            <a:r>
              <a:rPr lang="en-US" sz="2000" dirty="0">
                <a:solidFill>
                  <a:srgbClr val="404040"/>
                </a:solidFill>
                <a:latin typeface="Carlito"/>
                <a:cs typeface="Carlito"/>
              </a:rPr>
              <a:t>includes a </a:t>
            </a:r>
            <a:r>
              <a:rPr lang="en-US" sz="2000" spc="-5" dirty="0">
                <a:solidFill>
                  <a:srgbClr val="404040"/>
                </a:solidFill>
                <a:latin typeface="Carlito"/>
                <a:cs typeface="Carlito"/>
              </a:rPr>
              <a:t>pie </a:t>
            </a:r>
            <a:r>
              <a:rPr lang="en-US" sz="2000" dirty="0">
                <a:solidFill>
                  <a:srgbClr val="404040"/>
                </a:solidFill>
                <a:latin typeface="Carlito"/>
                <a:cs typeface="Carlito"/>
              </a:rPr>
              <a:t>chart and a </a:t>
            </a:r>
            <a:r>
              <a:rPr lang="en-US" sz="2000" spc="-25" dirty="0">
                <a:solidFill>
                  <a:srgbClr val="404040"/>
                </a:solidFill>
                <a:latin typeface="Carlito"/>
                <a:cs typeface="Carlito"/>
              </a:rPr>
              <a:t>scatter</a:t>
            </a:r>
            <a:r>
              <a:rPr lang="en-US" sz="2000" spc="-135" dirty="0">
                <a:solidFill>
                  <a:srgbClr val="404040"/>
                </a:solidFill>
                <a:latin typeface="Carlito"/>
                <a:cs typeface="Carlito"/>
              </a:rPr>
              <a:t> </a:t>
            </a:r>
            <a:r>
              <a:rPr lang="en-US" sz="2000" spc="-5" dirty="0">
                <a:solidFill>
                  <a:srgbClr val="404040"/>
                </a:solidFill>
                <a:latin typeface="Carlito"/>
                <a:cs typeface="Carlito"/>
              </a:rPr>
              <a:t>plot.</a:t>
            </a:r>
            <a:endParaRPr lang="en-US" sz="2000" dirty="0">
              <a:solidFill>
                <a:prstClr val="black"/>
              </a:solidFill>
              <a:latin typeface="Carlito"/>
              <a:cs typeface="Carlito"/>
            </a:endParaRPr>
          </a:p>
          <a:p>
            <a:pPr marL="12700" marR="84455" lvl="0" indent="0">
              <a:lnSpc>
                <a:spcPts val="2290"/>
              </a:lnSpc>
              <a:spcBef>
                <a:spcPts val="1275"/>
              </a:spcBef>
              <a:buNone/>
            </a:pPr>
            <a:r>
              <a:rPr lang="en-US" sz="2000" spc="-5" dirty="0">
                <a:solidFill>
                  <a:srgbClr val="404040"/>
                </a:solidFill>
                <a:latin typeface="Carlito"/>
                <a:cs typeface="Carlito"/>
              </a:rPr>
              <a:t>Pie </a:t>
            </a:r>
            <a:r>
              <a:rPr lang="en-US" sz="2000" dirty="0">
                <a:solidFill>
                  <a:srgbClr val="404040"/>
                </a:solidFill>
                <a:latin typeface="Carlito"/>
                <a:cs typeface="Carlito"/>
              </a:rPr>
              <a:t>chart </a:t>
            </a:r>
            <a:r>
              <a:rPr lang="en-US" sz="2000" spc="-5" dirty="0">
                <a:solidFill>
                  <a:srgbClr val="404040"/>
                </a:solidFill>
                <a:latin typeface="Carlito"/>
                <a:cs typeface="Carlito"/>
              </a:rPr>
              <a:t>can be selected </a:t>
            </a:r>
            <a:r>
              <a:rPr lang="en-US" sz="2000" spc="-20" dirty="0">
                <a:solidFill>
                  <a:srgbClr val="404040"/>
                </a:solidFill>
                <a:latin typeface="Carlito"/>
                <a:cs typeface="Carlito"/>
              </a:rPr>
              <a:t>to </a:t>
            </a:r>
            <a:r>
              <a:rPr lang="en-US" sz="2000" spc="-5" dirty="0">
                <a:solidFill>
                  <a:srgbClr val="404040"/>
                </a:solidFill>
                <a:latin typeface="Carlito"/>
                <a:cs typeface="Carlito"/>
              </a:rPr>
              <a:t>show distribution of successful </a:t>
            </a:r>
            <a:r>
              <a:rPr lang="en-US" sz="2000" dirty="0">
                <a:solidFill>
                  <a:srgbClr val="404040"/>
                </a:solidFill>
                <a:latin typeface="Carlito"/>
                <a:cs typeface="Carlito"/>
              </a:rPr>
              <a:t>landings </a:t>
            </a:r>
            <a:r>
              <a:rPr lang="en-US" sz="2000" spc="-20" dirty="0">
                <a:solidFill>
                  <a:srgbClr val="404040"/>
                </a:solidFill>
                <a:latin typeface="Carlito"/>
                <a:cs typeface="Carlito"/>
              </a:rPr>
              <a:t>across </a:t>
            </a:r>
            <a:r>
              <a:rPr lang="en-US" sz="2000" dirty="0">
                <a:solidFill>
                  <a:srgbClr val="404040"/>
                </a:solidFill>
                <a:latin typeface="Carlito"/>
                <a:cs typeface="Carlito"/>
              </a:rPr>
              <a:t>all launch </a:t>
            </a:r>
            <a:r>
              <a:rPr lang="en-US" sz="2000" spc="-20" dirty="0">
                <a:solidFill>
                  <a:srgbClr val="404040"/>
                </a:solidFill>
                <a:latin typeface="Carlito"/>
                <a:cs typeface="Carlito"/>
              </a:rPr>
              <a:t>sites </a:t>
            </a:r>
            <a:r>
              <a:rPr lang="en-US" sz="2000" dirty="0">
                <a:solidFill>
                  <a:srgbClr val="404040"/>
                </a:solidFill>
                <a:latin typeface="Carlito"/>
                <a:cs typeface="Carlito"/>
              </a:rPr>
              <a:t>and  </a:t>
            </a:r>
            <a:r>
              <a:rPr lang="en-US" sz="2000" spc="-5" dirty="0">
                <a:solidFill>
                  <a:srgbClr val="404040"/>
                </a:solidFill>
                <a:latin typeface="Carlito"/>
                <a:cs typeface="Carlito"/>
              </a:rPr>
              <a:t>can </a:t>
            </a:r>
            <a:r>
              <a:rPr lang="en-US" sz="2000" dirty="0">
                <a:solidFill>
                  <a:srgbClr val="404040"/>
                </a:solidFill>
                <a:latin typeface="Carlito"/>
                <a:cs typeface="Carlito"/>
              </a:rPr>
              <a:t>be </a:t>
            </a:r>
            <a:r>
              <a:rPr lang="en-US" sz="2000" spc="-5" dirty="0">
                <a:solidFill>
                  <a:srgbClr val="404040"/>
                </a:solidFill>
                <a:latin typeface="Carlito"/>
                <a:cs typeface="Carlito"/>
              </a:rPr>
              <a:t>selected </a:t>
            </a:r>
            <a:r>
              <a:rPr lang="en-US" sz="2000" spc="-20" dirty="0">
                <a:solidFill>
                  <a:srgbClr val="404040"/>
                </a:solidFill>
                <a:latin typeface="Carlito"/>
                <a:cs typeface="Carlito"/>
              </a:rPr>
              <a:t>to </a:t>
            </a:r>
            <a:r>
              <a:rPr lang="en-US" sz="2000" spc="-5" dirty="0">
                <a:solidFill>
                  <a:srgbClr val="404040"/>
                </a:solidFill>
                <a:latin typeface="Carlito"/>
                <a:cs typeface="Carlito"/>
              </a:rPr>
              <a:t>show </a:t>
            </a:r>
            <a:r>
              <a:rPr lang="en-US" sz="2000" dirty="0">
                <a:solidFill>
                  <a:srgbClr val="404040"/>
                </a:solidFill>
                <a:latin typeface="Carlito"/>
                <a:cs typeface="Carlito"/>
              </a:rPr>
              <a:t>individual launch </a:t>
            </a:r>
            <a:r>
              <a:rPr lang="en-US" sz="2000" spc="-20" dirty="0">
                <a:solidFill>
                  <a:srgbClr val="404040"/>
                </a:solidFill>
                <a:latin typeface="Carlito"/>
                <a:cs typeface="Carlito"/>
              </a:rPr>
              <a:t>site </a:t>
            </a:r>
            <a:r>
              <a:rPr lang="en-US" sz="2000" dirty="0">
                <a:solidFill>
                  <a:srgbClr val="404040"/>
                </a:solidFill>
                <a:latin typeface="Carlito"/>
                <a:cs typeface="Carlito"/>
              </a:rPr>
              <a:t>success</a:t>
            </a:r>
            <a:r>
              <a:rPr lang="en-US" sz="2000" spc="-110" dirty="0">
                <a:solidFill>
                  <a:srgbClr val="404040"/>
                </a:solidFill>
                <a:latin typeface="Carlito"/>
                <a:cs typeface="Carlito"/>
              </a:rPr>
              <a:t> </a:t>
            </a:r>
            <a:r>
              <a:rPr lang="en-US" sz="2000" spc="-30" dirty="0">
                <a:solidFill>
                  <a:srgbClr val="404040"/>
                </a:solidFill>
                <a:latin typeface="Carlito"/>
                <a:cs typeface="Carlito"/>
              </a:rPr>
              <a:t>rates.</a:t>
            </a:r>
            <a:endParaRPr lang="en-US" sz="2000" dirty="0">
              <a:solidFill>
                <a:prstClr val="black"/>
              </a:solidFill>
              <a:latin typeface="Carlito"/>
              <a:cs typeface="Carlito"/>
            </a:endParaRPr>
          </a:p>
          <a:p>
            <a:pPr marL="12700" marR="5080" lvl="0" indent="0">
              <a:lnSpc>
                <a:spcPts val="2210"/>
              </a:lnSpc>
              <a:spcBef>
                <a:spcPts val="1375"/>
              </a:spcBef>
              <a:buNone/>
            </a:pPr>
            <a:r>
              <a:rPr lang="en-US" sz="2000" spc="-25" dirty="0">
                <a:solidFill>
                  <a:srgbClr val="404040"/>
                </a:solidFill>
                <a:latin typeface="Carlito"/>
                <a:cs typeface="Carlito"/>
              </a:rPr>
              <a:t>Scatter </a:t>
            </a:r>
            <a:r>
              <a:rPr lang="en-US" sz="2000" spc="-5" dirty="0">
                <a:solidFill>
                  <a:srgbClr val="404040"/>
                </a:solidFill>
                <a:latin typeface="Carlito"/>
                <a:cs typeface="Carlito"/>
              </a:rPr>
              <a:t>plot </a:t>
            </a:r>
            <a:r>
              <a:rPr lang="en-US" sz="2000" spc="-40" dirty="0">
                <a:solidFill>
                  <a:srgbClr val="404040"/>
                </a:solidFill>
                <a:latin typeface="Carlito"/>
                <a:cs typeface="Carlito"/>
              </a:rPr>
              <a:t>takes </a:t>
            </a:r>
            <a:r>
              <a:rPr lang="en-US" sz="2000" spc="-20" dirty="0">
                <a:solidFill>
                  <a:srgbClr val="404040"/>
                </a:solidFill>
                <a:latin typeface="Carlito"/>
                <a:cs typeface="Carlito"/>
              </a:rPr>
              <a:t>two </a:t>
            </a:r>
            <a:r>
              <a:rPr lang="en-US" sz="2000" dirty="0">
                <a:solidFill>
                  <a:srgbClr val="404040"/>
                </a:solidFill>
                <a:latin typeface="Carlito"/>
                <a:cs typeface="Carlito"/>
              </a:rPr>
              <a:t>inputs: All </a:t>
            </a:r>
            <a:r>
              <a:rPr lang="en-US" sz="2000" spc="-20" dirty="0">
                <a:solidFill>
                  <a:srgbClr val="404040"/>
                </a:solidFill>
                <a:latin typeface="Carlito"/>
                <a:cs typeface="Carlito"/>
              </a:rPr>
              <a:t>sites </a:t>
            </a:r>
            <a:r>
              <a:rPr lang="en-US" sz="2000" spc="-5" dirty="0">
                <a:solidFill>
                  <a:srgbClr val="404040"/>
                </a:solidFill>
                <a:latin typeface="Carlito"/>
                <a:cs typeface="Carlito"/>
              </a:rPr>
              <a:t>or </a:t>
            </a:r>
            <a:r>
              <a:rPr lang="en-US" sz="2000" dirty="0">
                <a:solidFill>
                  <a:srgbClr val="404040"/>
                </a:solidFill>
                <a:latin typeface="Carlito"/>
                <a:cs typeface="Carlito"/>
              </a:rPr>
              <a:t>individual </a:t>
            </a:r>
            <a:r>
              <a:rPr lang="en-US" sz="2000" spc="-20" dirty="0">
                <a:solidFill>
                  <a:srgbClr val="404040"/>
                </a:solidFill>
                <a:latin typeface="Carlito"/>
                <a:cs typeface="Carlito"/>
              </a:rPr>
              <a:t>site </a:t>
            </a:r>
            <a:r>
              <a:rPr lang="en-US" sz="2000" dirty="0">
                <a:solidFill>
                  <a:srgbClr val="404040"/>
                </a:solidFill>
                <a:latin typeface="Carlito"/>
                <a:cs typeface="Carlito"/>
              </a:rPr>
              <a:t>and </a:t>
            </a:r>
            <a:r>
              <a:rPr lang="en-US" sz="2000" spc="-5" dirty="0">
                <a:solidFill>
                  <a:srgbClr val="404040"/>
                </a:solidFill>
                <a:latin typeface="Carlito"/>
                <a:cs typeface="Carlito"/>
              </a:rPr>
              <a:t>payload mass on </a:t>
            </a:r>
            <a:r>
              <a:rPr lang="en-US" sz="2000" dirty="0">
                <a:solidFill>
                  <a:srgbClr val="404040"/>
                </a:solidFill>
                <a:latin typeface="Carlito"/>
                <a:cs typeface="Carlito"/>
              </a:rPr>
              <a:t>a </a:t>
            </a:r>
            <a:r>
              <a:rPr lang="en-US" sz="2000" spc="-5" dirty="0">
                <a:solidFill>
                  <a:srgbClr val="404040"/>
                </a:solidFill>
                <a:latin typeface="Carlito"/>
                <a:cs typeface="Carlito"/>
              </a:rPr>
              <a:t>slider between </a:t>
            </a:r>
            <a:r>
              <a:rPr lang="en-US" sz="2000" dirty="0">
                <a:solidFill>
                  <a:srgbClr val="404040"/>
                </a:solidFill>
                <a:latin typeface="Carlito"/>
                <a:cs typeface="Carlito"/>
              </a:rPr>
              <a:t>0  and 10000</a:t>
            </a:r>
            <a:r>
              <a:rPr lang="en-US" sz="2000" spc="-100" dirty="0">
                <a:solidFill>
                  <a:srgbClr val="404040"/>
                </a:solidFill>
                <a:latin typeface="Carlito"/>
                <a:cs typeface="Carlito"/>
              </a:rPr>
              <a:t> </a:t>
            </a:r>
            <a:r>
              <a:rPr lang="en-US" sz="2000" dirty="0">
                <a:solidFill>
                  <a:srgbClr val="404040"/>
                </a:solidFill>
                <a:latin typeface="Carlito"/>
                <a:cs typeface="Carlito"/>
              </a:rPr>
              <a:t>kg.</a:t>
            </a:r>
            <a:endParaRPr lang="en-US" sz="2000" dirty="0">
              <a:solidFill>
                <a:prstClr val="black"/>
              </a:solidFill>
              <a:latin typeface="Carlito"/>
              <a:cs typeface="Carlito"/>
            </a:endParaRPr>
          </a:p>
          <a:p>
            <a:pPr marL="12700" lvl="0" indent="0">
              <a:lnSpc>
                <a:spcPct val="100000"/>
              </a:lnSpc>
              <a:spcBef>
                <a:spcPts val="1050"/>
              </a:spcBef>
              <a:buNone/>
            </a:pPr>
            <a:r>
              <a:rPr lang="en-US" sz="2000" spc="-5" dirty="0">
                <a:solidFill>
                  <a:srgbClr val="404040"/>
                </a:solidFill>
                <a:latin typeface="Carlito"/>
                <a:cs typeface="Carlito"/>
              </a:rPr>
              <a:t>The pie </a:t>
            </a:r>
            <a:r>
              <a:rPr lang="en-US" sz="2000" dirty="0">
                <a:solidFill>
                  <a:srgbClr val="404040"/>
                </a:solidFill>
                <a:latin typeface="Carlito"/>
                <a:cs typeface="Carlito"/>
              </a:rPr>
              <a:t>chart is </a:t>
            </a:r>
            <a:r>
              <a:rPr lang="en-US" sz="2000" spc="-5" dirty="0">
                <a:solidFill>
                  <a:srgbClr val="404040"/>
                </a:solidFill>
                <a:latin typeface="Carlito"/>
                <a:cs typeface="Carlito"/>
              </a:rPr>
              <a:t>used </a:t>
            </a:r>
            <a:r>
              <a:rPr lang="en-US" sz="2000" spc="-20" dirty="0">
                <a:solidFill>
                  <a:srgbClr val="404040"/>
                </a:solidFill>
                <a:latin typeface="Carlito"/>
                <a:cs typeface="Carlito"/>
              </a:rPr>
              <a:t>to visualize </a:t>
            </a:r>
            <a:r>
              <a:rPr lang="en-US" sz="2000" dirty="0">
                <a:solidFill>
                  <a:srgbClr val="404040"/>
                </a:solidFill>
                <a:latin typeface="Carlito"/>
                <a:cs typeface="Carlito"/>
              </a:rPr>
              <a:t>launch </a:t>
            </a:r>
            <a:r>
              <a:rPr lang="en-US" sz="2000" spc="-20" dirty="0">
                <a:solidFill>
                  <a:srgbClr val="404040"/>
                </a:solidFill>
                <a:latin typeface="Carlito"/>
                <a:cs typeface="Carlito"/>
              </a:rPr>
              <a:t>site </a:t>
            </a:r>
            <a:r>
              <a:rPr lang="en-US" sz="2000" dirty="0">
                <a:solidFill>
                  <a:srgbClr val="404040"/>
                </a:solidFill>
                <a:latin typeface="Carlito"/>
                <a:cs typeface="Carlito"/>
              </a:rPr>
              <a:t>success</a:t>
            </a:r>
            <a:r>
              <a:rPr lang="en-US" sz="2000" spc="20" dirty="0">
                <a:solidFill>
                  <a:srgbClr val="404040"/>
                </a:solidFill>
                <a:latin typeface="Carlito"/>
                <a:cs typeface="Carlito"/>
              </a:rPr>
              <a:t> </a:t>
            </a:r>
            <a:r>
              <a:rPr lang="en-US" sz="2000" spc="-40" dirty="0">
                <a:solidFill>
                  <a:srgbClr val="404040"/>
                </a:solidFill>
                <a:latin typeface="Carlito"/>
                <a:cs typeface="Carlito"/>
              </a:rPr>
              <a:t>rate.</a:t>
            </a:r>
            <a:endParaRPr lang="en-US" sz="2000" dirty="0">
              <a:solidFill>
                <a:prstClr val="black"/>
              </a:solidFill>
              <a:latin typeface="Carlito"/>
              <a:cs typeface="Carlito"/>
            </a:endParaRPr>
          </a:p>
          <a:p>
            <a:pPr marL="12700" lvl="0" indent="0">
              <a:lnSpc>
                <a:spcPts val="2350"/>
              </a:lnSpc>
              <a:spcBef>
                <a:spcPts val="1105"/>
              </a:spcBef>
              <a:buNone/>
            </a:pPr>
            <a:r>
              <a:rPr lang="en-US" sz="2000" spc="-5" dirty="0">
                <a:solidFill>
                  <a:srgbClr val="404040"/>
                </a:solidFill>
                <a:latin typeface="Carlito"/>
                <a:cs typeface="Carlito"/>
              </a:rPr>
              <a:t>The </a:t>
            </a:r>
            <a:r>
              <a:rPr lang="en-US" sz="2000" spc="-25" dirty="0">
                <a:solidFill>
                  <a:srgbClr val="404040"/>
                </a:solidFill>
                <a:latin typeface="Carlito"/>
                <a:cs typeface="Carlito"/>
              </a:rPr>
              <a:t>scatter </a:t>
            </a:r>
            <a:r>
              <a:rPr lang="en-US" sz="2000" spc="-5" dirty="0">
                <a:solidFill>
                  <a:srgbClr val="404040"/>
                </a:solidFill>
                <a:latin typeface="Carlito"/>
                <a:cs typeface="Carlito"/>
              </a:rPr>
              <a:t>plot can help </a:t>
            </a:r>
            <a:r>
              <a:rPr lang="en-US" sz="2000" dirty="0">
                <a:solidFill>
                  <a:srgbClr val="404040"/>
                </a:solidFill>
                <a:latin typeface="Carlito"/>
                <a:cs typeface="Carlito"/>
              </a:rPr>
              <a:t>us </a:t>
            </a:r>
            <a:r>
              <a:rPr lang="en-US" sz="2000" spc="-5" dirty="0">
                <a:solidFill>
                  <a:srgbClr val="404040"/>
                </a:solidFill>
                <a:latin typeface="Carlito"/>
                <a:cs typeface="Carlito"/>
              </a:rPr>
              <a:t>see how </a:t>
            </a:r>
            <a:r>
              <a:rPr lang="en-US" sz="2000" dirty="0">
                <a:solidFill>
                  <a:srgbClr val="404040"/>
                </a:solidFill>
                <a:latin typeface="Carlito"/>
                <a:cs typeface="Carlito"/>
              </a:rPr>
              <a:t>success </a:t>
            </a:r>
            <a:r>
              <a:rPr lang="en-US" sz="2000" spc="-10" dirty="0">
                <a:solidFill>
                  <a:srgbClr val="404040"/>
                </a:solidFill>
                <a:latin typeface="Carlito"/>
                <a:cs typeface="Carlito"/>
              </a:rPr>
              <a:t>varies </a:t>
            </a:r>
            <a:r>
              <a:rPr lang="en-US" sz="2000" spc="-20" dirty="0">
                <a:solidFill>
                  <a:srgbClr val="404040"/>
                </a:solidFill>
                <a:latin typeface="Carlito"/>
                <a:cs typeface="Carlito"/>
              </a:rPr>
              <a:t>across </a:t>
            </a:r>
            <a:r>
              <a:rPr lang="en-US" sz="2000" dirty="0">
                <a:solidFill>
                  <a:srgbClr val="404040"/>
                </a:solidFill>
                <a:latin typeface="Carlito"/>
                <a:cs typeface="Carlito"/>
              </a:rPr>
              <a:t>launch </a:t>
            </a:r>
            <a:r>
              <a:rPr lang="en-US" sz="2000" spc="-20" dirty="0">
                <a:solidFill>
                  <a:srgbClr val="404040"/>
                </a:solidFill>
                <a:latin typeface="Carlito"/>
                <a:cs typeface="Carlito"/>
              </a:rPr>
              <a:t>sites, </a:t>
            </a:r>
            <a:r>
              <a:rPr lang="en-US" sz="2000" spc="-10" dirty="0">
                <a:solidFill>
                  <a:srgbClr val="404040"/>
                </a:solidFill>
                <a:latin typeface="Carlito"/>
                <a:cs typeface="Carlito"/>
              </a:rPr>
              <a:t>payload </a:t>
            </a:r>
            <a:r>
              <a:rPr lang="en-US" sz="2000" spc="-5" dirty="0">
                <a:solidFill>
                  <a:srgbClr val="404040"/>
                </a:solidFill>
                <a:latin typeface="Carlito"/>
                <a:cs typeface="Carlito"/>
              </a:rPr>
              <a:t>mass,</a:t>
            </a:r>
            <a:r>
              <a:rPr lang="en-US" sz="2000" spc="15" dirty="0">
                <a:solidFill>
                  <a:srgbClr val="404040"/>
                </a:solidFill>
                <a:latin typeface="Carlito"/>
                <a:cs typeface="Carlito"/>
              </a:rPr>
              <a:t> </a:t>
            </a:r>
            <a:r>
              <a:rPr lang="en-US" sz="2000" dirty="0">
                <a:solidFill>
                  <a:srgbClr val="404040"/>
                </a:solidFill>
                <a:latin typeface="Carlito"/>
                <a:cs typeface="Carlito"/>
              </a:rPr>
              <a:t>and</a:t>
            </a:r>
            <a:endParaRPr lang="en-US" sz="2000" dirty="0">
              <a:solidFill>
                <a:prstClr val="black"/>
              </a:solidFill>
              <a:latin typeface="Carlito"/>
              <a:cs typeface="Carlito"/>
            </a:endParaRPr>
          </a:p>
          <a:p>
            <a:pPr marL="12700" lvl="0" indent="0">
              <a:lnSpc>
                <a:spcPts val="2350"/>
              </a:lnSpc>
              <a:spcBef>
                <a:spcPts val="0"/>
              </a:spcBef>
              <a:buNone/>
            </a:pPr>
            <a:r>
              <a:rPr lang="en-US" sz="2000" spc="-20" dirty="0">
                <a:solidFill>
                  <a:srgbClr val="404040"/>
                </a:solidFill>
                <a:latin typeface="Carlito"/>
                <a:cs typeface="Carlito"/>
              </a:rPr>
              <a:t>booster </a:t>
            </a:r>
            <a:r>
              <a:rPr lang="en-US" sz="2000" spc="-25" dirty="0">
                <a:solidFill>
                  <a:srgbClr val="404040"/>
                </a:solidFill>
                <a:latin typeface="Carlito"/>
                <a:cs typeface="Carlito"/>
              </a:rPr>
              <a:t>version</a:t>
            </a:r>
            <a:r>
              <a:rPr lang="en-US" sz="2000" dirty="0">
                <a:solidFill>
                  <a:srgbClr val="404040"/>
                </a:solidFill>
                <a:latin typeface="Carlito"/>
                <a:cs typeface="Carlito"/>
              </a:rPr>
              <a:t> </a:t>
            </a:r>
            <a:r>
              <a:rPr lang="en-US" sz="2000" spc="-45" dirty="0">
                <a:solidFill>
                  <a:srgbClr val="404040"/>
                </a:solidFill>
                <a:latin typeface="Carlito"/>
                <a:cs typeface="Carlito"/>
              </a:rPr>
              <a:t>category</a:t>
            </a:r>
            <a:r>
              <a:rPr lang="en-US" sz="2000" spc="-45" dirty="0" smtClean="0">
                <a:solidFill>
                  <a:srgbClr val="404040"/>
                </a:solidFill>
                <a:latin typeface="Carlito"/>
                <a:cs typeface="Carlito"/>
              </a:rPr>
              <a:t>.</a:t>
            </a:r>
          </a:p>
          <a:p>
            <a:pPr marL="12700" lvl="0" indent="0">
              <a:lnSpc>
                <a:spcPts val="2350"/>
              </a:lnSpc>
              <a:spcBef>
                <a:spcPts val="0"/>
              </a:spcBef>
              <a:buNone/>
            </a:pPr>
            <a:endParaRPr lang="en-US" sz="2000" dirty="0">
              <a:solidFill>
                <a:prstClr val="black"/>
              </a:solidFill>
              <a:latin typeface="Carlito"/>
              <a:cs typeface="Carlito"/>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github.com/simbaTmotsi/Applied-Data-Science-Capstone/blob/main/Interactive%20Visual%20Analytics%20and%20Dashboard/spacex_dash_app.py</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8377" y="2102195"/>
            <a:ext cx="428868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https://github.com/simbaTmotsi/Applied-Data-Science-Capstone/blob/main/Predictive%20Analysis%20(Classification)/</a:t>
            </a:r>
            <a:r>
              <a:rPr lang="en-US" sz="2200" dirty="0" smtClean="0">
                <a:solidFill>
                  <a:schemeClr val="accent3">
                    <a:lumMod val="25000"/>
                  </a:schemeClr>
                </a:solidFill>
                <a:latin typeface="Abadi" panose="020B0604020104020204" pitchFamily="34" charset="0"/>
                <a:hlinkClick r:id="rId3"/>
              </a:rPr>
              <a:t>Machine%20Learning%20Prediction.ipynb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6" name="object 5"/>
          <p:cNvGrpSpPr/>
          <p:nvPr/>
        </p:nvGrpSpPr>
        <p:grpSpPr>
          <a:xfrm>
            <a:off x="4875629" y="1933955"/>
            <a:ext cx="2132521" cy="1728470"/>
            <a:chOff x="3822191" y="1933955"/>
            <a:chExt cx="1938655" cy="1728470"/>
          </a:xfrm>
        </p:grpSpPr>
        <p:sp>
          <p:nvSpPr>
            <p:cNvPr id="7" name="object 6"/>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8" name="object 7"/>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chemeClr val="accent1"/>
            </a:solidFill>
          </p:spPr>
          <p:txBody>
            <a:bodyPr wrap="square" lIns="0" tIns="0" rIns="0" bIns="0" rtlCol="0"/>
            <a:lstStyle/>
            <a:p>
              <a:endParaRPr/>
            </a:p>
          </p:txBody>
        </p:sp>
        <p:sp>
          <p:nvSpPr>
            <p:cNvPr id="9" name="object 8"/>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10" name="object 9"/>
          <p:cNvSpPr txBox="1"/>
          <p:nvPr/>
        </p:nvSpPr>
        <p:spPr>
          <a:xfrm>
            <a:off x="5088895" y="2027046"/>
            <a:ext cx="1568450"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dirty="0">
              <a:latin typeface="Carlito"/>
              <a:cs typeface="Carlito"/>
            </a:endParaRPr>
          </a:p>
        </p:txBody>
      </p:sp>
      <p:sp>
        <p:nvSpPr>
          <p:cNvPr id="11" name="object 10"/>
          <p:cNvSpPr txBox="1"/>
          <p:nvPr/>
        </p:nvSpPr>
        <p:spPr>
          <a:xfrm>
            <a:off x="5418221" y="2499702"/>
            <a:ext cx="1835275" cy="53668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dirty="0">
              <a:latin typeface="Carlito"/>
              <a:cs typeface="Carlito"/>
            </a:endParaRPr>
          </a:p>
        </p:txBody>
      </p:sp>
      <p:grpSp>
        <p:nvGrpSpPr>
          <p:cNvPr id="12" name="object 11"/>
          <p:cNvGrpSpPr/>
          <p:nvPr/>
        </p:nvGrpSpPr>
        <p:grpSpPr>
          <a:xfrm>
            <a:off x="4972562" y="3375659"/>
            <a:ext cx="1938655" cy="1729739"/>
            <a:chOff x="3822191" y="3375659"/>
            <a:chExt cx="1938655" cy="1729739"/>
          </a:xfrm>
        </p:grpSpPr>
        <p:sp>
          <p:nvSpPr>
            <p:cNvPr id="13" name="object 12"/>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14" name="object 13"/>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chemeClr val="accent1"/>
            </a:solidFill>
          </p:spPr>
          <p:txBody>
            <a:bodyPr wrap="square" lIns="0" tIns="0" rIns="0" bIns="0" rtlCol="0"/>
            <a:lstStyle/>
            <a:p>
              <a:endParaRPr/>
            </a:p>
          </p:txBody>
        </p:sp>
        <p:sp>
          <p:nvSpPr>
            <p:cNvPr id="15" name="object 14"/>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16" name="object 15"/>
          <p:cNvSpPr txBox="1"/>
          <p:nvPr/>
        </p:nvSpPr>
        <p:spPr>
          <a:xfrm>
            <a:off x="5058697" y="3440557"/>
            <a:ext cx="152463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dirty="0">
              <a:latin typeface="Carlito"/>
              <a:cs typeface="Carlito"/>
            </a:endParaRPr>
          </a:p>
        </p:txBody>
      </p:sp>
      <p:sp>
        <p:nvSpPr>
          <p:cNvPr id="18" name="object 17"/>
          <p:cNvSpPr txBox="1"/>
          <p:nvPr/>
        </p:nvSpPr>
        <p:spPr>
          <a:xfrm>
            <a:off x="5086315" y="4018026"/>
            <a:ext cx="1367790"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dirty="0">
              <a:latin typeface="Carlito"/>
              <a:cs typeface="Carlito"/>
            </a:endParaRPr>
          </a:p>
        </p:txBody>
      </p:sp>
      <p:grpSp>
        <p:nvGrpSpPr>
          <p:cNvPr id="19" name="object 18"/>
          <p:cNvGrpSpPr/>
          <p:nvPr/>
        </p:nvGrpSpPr>
        <p:grpSpPr>
          <a:xfrm>
            <a:off x="4972562" y="4818888"/>
            <a:ext cx="2950845" cy="1169035"/>
            <a:chOff x="3822191" y="4818888"/>
            <a:chExt cx="2950845" cy="1169035"/>
          </a:xfrm>
        </p:grpSpPr>
        <p:sp>
          <p:nvSpPr>
            <p:cNvPr id="20" name="object 19"/>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21" name="object 20"/>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solidFill>
              <a:schemeClr val="accent1"/>
            </a:solidFill>
          </p:spPr>
          <p:txBody>
            <a:bodyPr wrap="square" lIns="0" tIns="0" rIns="0" bIns="0" rtlCol="0"/>
            <a:lstStyle/>
            <a:p>
              <a:endParaRPr/>
            </a:p>
          </p:txBody>
        </p:sp>
        <p:sp>
          <p:nvSpPr>
            <p:cNvPr id="22" name="object 21"/>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23" name="object 22"/>
          <p:cNvSpPr txBox="1"/>
          <p:nvPr/>
        </p:nvSpPr>
        <p:spPr>
          <a:xfrm>
            <a:off x="5108956" y="4925390"/>
            <a:ext cx="1344930" cy="285750"/>
          </a:xfrm>
          <a:prstGeom prst="rect">
            <a:avLst/>
          </a:prstGeom>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dirty="0">
              <a:latin typeface="Carlito"/>
              <a:cs typeface="Carlito"/>
            </a:endParaRPr>
          </a:p>
        </p:txBody>
      </p:sp>
      <p:sp>
        <p:nvSpPr>
          <p:cNvPr id="24" name="object 23"/>
          <p:cNvSpPr txBox="1"/>
          <p:nvPr/>
        </p:nvSpPr>
        <p:spPr>
          <a:xfrm>
            <a:off x="5309796" y="5233426"/>
            <a:ext cx="849023"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dirty="0">
              <a:latin typeface="Carlito"/>
              <a:cs typeface="Carlito"/>
            </a:endParaRPr>
          </a:p>
        </p:txBody>
      </p:sp>
      <p:grpSp>
        <p:nvGrpSpPr>
          <p:cNvPr id="25" name="object 24"/>
          <p:cNvGrpSpPr/>
          <p:nvPr/>
        </p:nvGrpSpPr>
        <p:grpSpPr>
          <a:xfrm>
            <a:off x="7531359" y="3672840"/>
            <a:ext cx="1938655" cy="2315210"/>
            <a:chOff x="6380988" y="3672840"/>
            <a:chExt cx="1938655" cy="2315210"/>
          </a:xfrm>
        </p:grpSpPr>
        <p:sp>
          <p:nvSpPr>
            <p:cNvPr id="26" name="object 25"/>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27" name="object 26"/>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solidFill>
              <a:schemeClr val="accent1"/>
            </a:solidFill>
          </p:spPr>
          <p:txBody>
            <a:bodyPr wrap="square" lIns="0" tIns="0" rIns="0" bIns="0" rtlCol="0"/>
            <a:lstStyle/>
            <a:p>
              <a:endParaRPr/>
            </a:p>
          </p:txBody>
        </p:sp>
        <p:sp>
          <p:nvSpPr>
            <p:cNvPr id="28" name="object 27"/>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29" name="object 28"/>
          <p:cNvSpPr txBox="1"/>
          <p:nvPr/>
        </p:nvSpPr>
        <p:spPr>
          <a:xfrm>
            <a:off x="7886197" y="4986909"/>
            <a:ext cx="1219835"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dirty="0">
              <a:latin typeface="Carlito"/>
              <a:cs typeface="Carlito"/>
            </a:endParaRPr>
          </a:p>
        </p:txBody>
      </p:sp>
      <p:grpSp>
        <p:nvGrpSpPr>
          <p:cNvPr id="31" name="object 30"/>
          <p:cNvGrpSpPr/>
          <p:nvPr/>
        </p:nvGrpSpPr>
        <p:grpSpPr>
          <a:xfrm>
            <a:off x="7531359" y="2229611"/>
            <a:ext cx="1938655" cy="2316480"/>
            <a:chOff x="6380988" y="2229611"/>
            <a:chExt cx="1938655" cy="2316480"/>
          </a:xfrm>
        </p:grpSpPr>
        <p:sp>
          <p:nvSpPr>
            <p:cNvPr id="32" name="object 31"/>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33" name="object 32"/>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chemeClr val="accent1"/>
            </a:solidFill>
          </p:spPr>
          <p:txBody>
            <a:bodyPr wrap="square" lIns="0" tIns="0" rIns="0" bIns="0" rtlCol="0"/>
            <a:lstStyle/>
            <a:p>
              <a:endParaRPr/>
            </a:p>
          </p:txBody>
        </p:sp>
        <p:sp>
          <p:nvSpPr>
            <p:cNvPr id="34" name="object 33"/>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35" name="object 34"/>
          <p:cNvSpPr txBox="1"/>
          <p:nvPr/>
        </p:nvSpPr>
        <p:spPr>
          <a:xfrm>
            <a:off x="7696966" y="3425444"/>
            <a:ext cx="159385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37" name="object 36"/>
          <p:cNvSpPr txBox="1"/>
          <p:nvPr/>
        </p:nvSpPr>
        <p:spPr>
          <a:xfrm>
            <a:off x="7686299" y="3899408"/>
            <a:ext cx="1602740" cy="274434"/>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smtClean="0">
                <a:solidFill>
                  <a:srgbClr val="FFFFFF"/>
                </a:solidFill>
                <a:latin typeface="Carlito"/>
                <a:cs typeface="Carlito"/>
              </a:rPr>
              <a:t>Tree</a:t>
            </a:r>
            <a:endParaRPr sz="1700" dirty="0">
              <a:latin typeface="Carlito"/>
              <a:cs typeface="Carlito"/>
            </a:endParaRPr>
          </a:p>
        </p:txBody>
      </p:sp>
      <p:grpSp>
        <p:nvGrpSpPr>
          <p:cNvPr id="39" name="object 38"/>
          <p:cNvGrpSpPr/>
          <p:nvPr/>
        </p:nvGrpSpPr>
        <p:grpSpPr>
          <a:xfrm>
            <a:off x="7531359" y="1933955"/>
            <a:ext cx="2950845" cy="1169035"/>
            <a:chOff x="6380988" y="1933955"/>
            <a:chExt cx="2950845" cy="1169035"/>
          </a:xfrm>
        </p:grpSpPr>
        <p:sp>
          <p:nvSpPr>
            <p:cNvPr id="40" name="object 39"/>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41" name="object 40"/>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chemeClr val="accent1"/>
            </a:solidFill>
          </p:spPr>
          <p:txBody>
            <a:bodyPr wrap="square" lIns="0" tIns="0" rIns="0" bIns="0" rtlCol="0"/>
            <a:lstStyle/>
            <a:p>
              <a:endParaRPr/>
            </a:p>
          </p:txBody>
        </p:sp>
        <p:sp>
          <p:nvSpPr>
            <p:cNvPr id="42" name="object 41"/>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43" name="object 42"/>
          <p:cNvSpPr txBox="1"/>
          <p:nvPr/>
        </p:nvSpPr>
        <p:spPr>
          <a:xfrm>
            <a:off x="7715762" y="2072767"/>
            <a:ext cx="1455420" cy="285115"/>
          </a:xfrm>
          <a:prstGeom prst="rect">
            <a:avLst/>
          </a:prstGeom>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dirty="0">
              <a:latin typeface="Carlito"/>
              <a:cs typeface="Carlito"/>
            </a:endParaRPr>
          </a:p>
        </p:txBody>
      </p:sp>
      <p:sp>
        <p:nvSpPr>
          <p:cNvPr id="44" name="object 43"/>
          <p:cNvSpPr txBox="1"/>
          <p:nvPr/>
        </p:nvSpPr>
        <p:spPr>
          <a:xfrm>
            <a:off x="8015711" y="2322830"/>
            <a:ext cx="107188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dirty="0">
              <a:latin typeface="Carlito"/>
              <a:cs typeface="Carlito"/>
            </a:endParaRPr>
          </a:p>
        </p:txBody>
      </p:sp>
      <p:grpSp>
        <p:nvGrpSpPr>
          <p:cNvPr id="45" name="object 44"/>
          <p:cNvGrpSpPr/>
          <p:nvPr/>
        </p:nvGrpSpPr>
        <p:grpSpPr>
          <a:xfrm>
            <a:off x="10088630" y="1933955"/>
            <a:ext cx="1938655" cy="1728470"/>
            <a:chOff x="8938259" y="1933955"/>
            <a:chExt cx="1938655" cy="1728470"/>
          </a:xfrm>
        </p:grpSpPr>
        <p:sp>
          <p:nvSpPr>
            <p:cNvPr id="46" name="object 45"/>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solidFill>
              <a:srgbClr val="EDC1AA"/>
            </a:solidFill>
          </p:spPr>
          <p:txBody>
            <a:bodyPr wrap="square" lIns="0" tIns="0" rIns="0" bIns="0" rtlCol="0"/>
            <a:lstStyle/>
            <a:p>
              <a:endParaRPr/>
            </a:p>
          </p:txBody>
        </p:sp>
        <p:sp>
          <p:nvSpPr>
            <p:cNvPr id="47" name="object 46"/>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chemeClr val="accent1"/>
            </a:solidFill>
          </p:spPr>
          <p:txBody>
            <a:bodyPr wrap="square" lIns="0" tIns="0" rIns="0" bIns="0" rtlCol="0"/>
            <a:lstStyle/>
            <a:p>
              <a:endParaRPr/>
            </a:p>
          </p:txBody>
        </p:sp>
        <p:sp>
          <p:nvSpPr>
            <p:cNvPr id="48" name="object 47"/>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49" name="object 48"/>
          <p:cNvSpPr txBox="1"/>
          <p:nvPr/>
        </p:nvSpPr>
        <p:spPr>
          <a:xfrm>
            <a:off x="10175151" y="2041334"/>
            <a:ext cx="151955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dirty="0">
              <a:latin typeface="Carlito"/>
              <a:cs typeface="Carlito"/>
            </a:endParaRPr>
          </a:p>
        </p:txBody>
      </p:sp>
      <p:sp>
        <p:nvSpPr>
          <p:cNvPr id="50" name="object 49"/>
          <p:cNvSpPr txBox="1"/>
          <p:nvPr/>
        </p:nvSpPr>
        <p:spPr>
          <a:xfrm>
            <a:off x="10854526" y="2332380"/>
            <a:ext cx="1202690" cy="285115"/>
          </a:xfrm>
          <a:prstGeom prst="rect">
            <a:avLst/>
          </a:prstGeom>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dirty="0">
              <a:latin typeface="Carlito"/>
              <a:cs typeface="Carlito"/>
            </a:endParaRPr>
          </a:p>
        </p:txBody>
      </p:sp>
      <p:grpSp>
        <p:nvGrpSpPr>
          <p:cNvPr id="51" name="object 50"/>
          <p:cNvGrpSpPr/>
          <p:nvPr/>
        </p:nvGrpSpPr>
        <p:grpSpPr>
          <a:xfrm>
            <a:off x="10088630" y="3375659"/>
            <a:ext cx="1938655" cy="1170305"/>
            <a:chOff x="8938259" y="3375659"/>
            <a:chExt cx="1938655" cy="1170305"/>
          </a:xfrm>
        </p:grpSpPr>
        <p:sp>
          <p:nvSpPr>
            <p:cNvPr id="52" name="object 51"/>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chemeClr val="accent1"/>
            </a:solidFill>
          </p:spPr>
          <p:txBody>
            <a:bodyPr wrap="square" lIns="0" tIns="0" rIns="0" bIns="0" rtlCol="0"/>
            <a:lstStyle/>
            <a:p>
              <a:endParaRPr/>
            </a:p>
          </p:txBody>
        </p:sp>
        <p:sp>
          <p:nvSpPr>
            <p:cNvPr id="53" name="object 52"/>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ln w="15239">
              <a:solidFill>
                <a:srgbClr val="FFFFFF"/>
              </a:solidFill>
            </a:ln>
          </p:spPr>
          <p:txBody>
            <a:bodyPr wrap="square" lIns="0" tIns="0" rIns="0" bIns="0" rtlCol="0"/>
            <a:lstStyle/>
            <a:p>
              <a:endParaRPr/>
            </a:p>
          </p:txBody>
        </p:sp>
      </p:grpSp>
      <p:sp>
        <p:nvSpPr>
          <p:cNvPr id="54" name="object 53"/>
          <p:cNvSpPr txBox="1"/>
          <p:nvPr/>
        </p:nvSpPr>
        <p:spPr>
          <a:xfrm>
            <a:off x="10205725" y="3656457"/>
            <a:ext cx="1709420" cy="539750"/>
          </a:xfrm>
          <a:prstGeom prst="rect">
            <a:avLst/>
          </a:prstGeom>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dirty="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ED8F4877-D962-4130-8512-2C5408972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1800" y="1735136"/>
            <a:ext cx="5963918" cy="3354704"/>
          </a:xfrm>
          <a:prstGeom prst="rect">
            <a:avLst/>
          </a:prstGeom>
        </p:spPr>
      </p:pic>
      <p:sp>
        <p:nvSpPr>
          <p:cNvPr id="2" name="Rectangle 1"/>
          <p:cNvSpPr/>
          <p:nvPr/>
        </p:nvSpPr>
        <p:spPr>
          <a:xfrm>
            <a:off x="770010" y="5268273"/>
            <a:ext cx="9067163" cy="923330"/>
          </a:xfrm>
          <a:prstGeom prst="rect">
            <a:avLst/>
          </a:prstGeom>
        </p:spPr>
        <p:txBody>
          <a:bodyPr wrap="square">
            <a:spAutoFit/>
          </a:bodyPr>
          <a:lstStyle/>
          <a:p>
            <a:pPr marL="12700" marR="5080">
              <a:lnSpc>
                <a:spcPct val="100000"/>
              </a:lnSpc>
              <a:spcBef>
                <a:spcPts val="100"/>
              </a:spcBef>
            </a:pPr>
            <a:r>
              <a:rPr lang="en-US" spc="-5" dirty="0">
                <a:solidFill>
                  <a:srgbClr val="121619"/>
                </a:solidFill>
                <a:latin typeface="Carlito"/>
                <a:cs typeface="Carlito"/>
              </a:rPr>
              <a:t>This is </a:t>
            </a:r>
            <a:r>
              <a:rPr lang="en-US" dirty="0">
                <a:solidFill>
                  <a:srgbClr val="121619"/>
                </a:solidFill>
                <a:latin typeface="Carlito"/>
                <a:cs typeface="Carlito"/>
              </a:rPr>
              <a:t>a </a:t>
            </a:r>
            <a:r>
              <a:rPr lang="en-US" spc="-20" dirty="0">
                <a:solidFill>
                  <a:srgbClr val="121619"/>
                </a:solidFill>
                <a:latin typeface="Carlito"/>
                <a:cs typeface="Carlito"/>
              </a:rPr>
              <a:t>preview </a:t>
            </a:r>
            <a:r>
              <a:rPr lang="en-US" spc="-5" dirty="0">
                <a:solidFill>
                  <a:srgbClr val="121619"/>
                </a:solidFill>
                <a:latin typeface="Carlito"/>
                <a:cs typeface="Carlito"/>
              </a:rPr>
              <a:t>of </a:t>
            </a:r>
            <a:r>
              <a:rPr lang="en-US" dirty="0">
                <a:solidFill>
                  <a:srgbClr val="121619"/>
                </a:solidFill>
                <a:latin typeface="Carlito"/>
                <a:cs typeface="Carlito"/>
              </a:rPr>
              <a:t>the </a:t>
            </a:r>
            <a:r>
              <a:rPr lang="en-US" spc="-15" dirty="0" err="1">
                <a:solidFill>
                  <a:srgbClr val="121619"/>
                </a:solidFill>
                <a:latin typeface="Carlito"/>
                <a:cs typeface="Carlito"/>
              </a:rPr>
              <a:t>Plotly</a:t>
            </a:r>
            <a:r>
              <a:rPr lang="en-US" spc="-15" dirty="0">
                <a:solidFill>
                  <a:srgbClr val="121619"/>
                </a:solidFill>
                <a:latin typeface="Carlito"/>
                <a:cs typeface="Carlito"/>
              </a:rPr>
              <a:t> dashboard. </a:t>
            </a:r>
            <a:r>
              <a:rPr lang="en-US" spc="-5" dirty="0">
                <a:solidFill>
                  <a:srgbClr val="121619"/>
                </a:solidFill>
                <a:latin typeface="Carlito"/>
                <a:cs typeface="Carlito"/>
              </a:rPr>
              <a:t>The </a:t>
            </a:r>
            <a:r>
              <a:rPr lang="en-US" spc="-20" dirty="0">
                <a:solidFill>
                  <a:srgbClr val="121619"/>
                </a:solidFill>
                <a:latin typeface="Carlito"/>
                <a:cs typeface="Carlito"/>
              </a:rPr>
              <a:t>following </a:t>
            </a:r>
            <a:r>
              <a:rPr lang="en-US" spc="-5" dirty="0">
                <a:solidFill>
                  <a:srgbClr val="121619"/>
                </a:solidFill>
                <a:latin typeface="Carlito"/>
                <a:cs typeface="Carlito"/>
              </a:rPr>
              <a:t>sides will show </a:t>
            </a:r>
            <a:r>
              <a:rPr lang="en-US" dirty="0">
                <a:solidFill>
                  <a:srgbClr val="121619"/>
                </a:solidFill>
                <a:latin typeface="Carlito"/>
                <a:cs typeface="Carlito"/>
              </a:rPr>
              <a:t>the </a:t>
            </a:r>
            <a:r>
              <a:rPr lang="en-US" spc="-15" dirty="0">
                <a:solidFill>
                  <a:srgbClr val="121619"/>
                </a:solidFill>
                <a:latin typeface="Carlito"/>
                <a:cs typeface="Carlito"/>
              </a:rPr>
              <a:t>results </a:t>
            </a:r>
            <a:r>
              <a:rPr lang="en-US" spc="-5" dirty="0">
                <a:solidFill>
                  <a:srgbClr val="121619"/>
                </a:solidFill>
                <a:latin typeface="Carlito"/>
                <a:cs typeface="Carlito"/>
              </a:rPr>
              <a:t>of </a:t>
            </a:r>
            <a:r>
              <a:rPr lang="en-US" spc="-20" dirty="0">
                <a:solidFill>
                  <a:srgbClr val="121619"/>
                </a:solidFill>
                <a:latin typeface="Carlito"/>
                <a:cs typeface="Carlito"/>
              </a:rPr>
              <a:t>EDA </a:t>
            </a:r>
            <a:r>
              <a:rPr lang="en-US" spc="-5" dirty="0">
                <a:solidFill>
                  <a:srgbClr val="121619"/>
                </a:solidFill>
                <a:latin typeface="Carlito"/>
                <a:cs typeface="Carlito"/>
              </a:rPr>
              <a:t>with  </a:t>
            </a:r>
            <a:r>
              <a:rPr lang="en-US" spc="-20" dirty="0">
                <a:solidFill>
                  <a:srgbClr val="121619"/>
                </a:solidFill>
                <a:latin typeface="Carlito"/>
                <a:cs typeface="Carlito"/>
              </a:rPr>
              <a:t>visualization, EDA </a:t>
            </a:r>
            <a:r>
              <a:rPr lang="en-US" spc="-5" dirty="0">
                <a:solidFill>
                  <a:srgbClr val="121619"/>
                </a:solidFill>
                <a:latin typeface="Carlito"/>
                <a:cs typeface="Carlito"/>
              </a:rPr>
              <a:t>with </a:t>
            </a:r>
            <a:r>
              <a:rPr lang="en-US" dirty="0">
                <a:solidFill>
                  <a:srgbClr val="121619"/>
                </a:solidFill>
                <a:latin typeface="Carlito"/>
                <a:cs typeface="Carlito"/>
              </a:rPr>
              <a:t>SQL, </a:t>
            </a:r>
            <a:r>
              <a:rPr lang="en-US" spc="-25" dirty="0">
                <a:solidFill>
                  <a:srgbClr val="121619"/>
                </a:solidFill>
                <a:latin typeface="Carlito"/>
                <a:cs typeface="Carlito"/>
              </a:rPr>
              <a:t>Interactive </a:t>
            </a:r>
            <a:r>
              <a:rPr lang="en-US" dirty="0">
                <a:solidFill>
                  <a:srgbClr val="121619"/>
                </a:solidFill>
                <a:latin typeface="Carlito"/>
                <a:cs typeface="Carlito"/>
              </a:rPr>
              <a:t>Map </a:t>
            </a:r>
            <a:r>
              <a:rPr lang="en-US" spc="-5" dirty="0">
                <a:solidFill>
                  <a:srgbClr val="121619"/>
                </a:solidFill>
                <a:latin typeface="Carlito"/>
                <a:cs typeface="Carlito"/>
              </a:rPr>
              <a:t>with </a:t>
            </a:r>
            <a:r>
              <a:rPr lang="en-US" spc="-20" dirty="0">
                <a:solidFill>
                  <a:srgbClr val="121619"/>
                </a:solidFill>
                <a:latin typeface="Carlito"/>
                <a:cs typeface="Carlito"/>
              </a:rPr>
              <a:t>Folium, </a:t>
            </a:r>
            <a:r>
              <a:rPr lang="en-US" dirty="0">
                <a:solidFill>
                  <a:srgbClr val="121619"/>
                </a:solidFill>
                <a:latin typeface="Carlito"/>
                <a:cs typeface="Carlito"/>
              </a:rPr>
              <a:t>and </a:t>
            </a:r>
            <a:r>
              <a:rPr lang="en-US" spc="-10" dirty="0">
                <a:solidFill>
                  <a:srgbClr val="121619"/>
                </a:solidFill>
                <a:latin typeface="Carlito"/>
                <a:cs typeface="Carlito"/>
              </a:rPr>
              <a:t>finally </a:t>
            </a:r>
            <a:r>
              <a:rPr lang="en-US" dirty="0">
                <a:solidFill>
                  <a:srgbClr val="121619"/>
                </a:solidFill>
                <a:latin typeface="Carlito"/>
                <a:cs typeface="Carlito"/>
              </a:rPr>
              <a:t>the </a:t>
            </a:r>
            <a:r>
              <a:rPr lang="en-US" spc="-15" dirty="0">
                <a:solidFill>
                  <a:srgbClr val="121619"/>
                </a:solidFill>
                <a:latin typeface="Carlito"/>
                <a:cs typeface="Carlito"/>
              </a:rPr>
              <a:t>results </a:t>
            </a:r>
            <a:r>
              <a:rPr lang="en-US" spc="-5" dirty="0">
                <a:solidFill>
                  <a:srgbClr val="121619"/>
                </a:solidFill>
                <a:latin typeface="Carlito"/>
                <a:cs typeface="Carlito"/>
              </a:rPr>
              <a:t>of our </a:t>
            </a:r>
            <a:r>
              <a:rPr lang="en-US" dirty="0">
                <a:solidFill>
                  <a:srgbClr val="121619"/>
                </a:solidFill>
                <a:latin typeface="Carlito"/>
                <a:cs typeface="Carlito"/>
              </a:rPr>
              <a:t>model </a:t>
            </a:r>
            <a:r>
              <a:rPr lang="en-US" spc="-5" dirty="0">
                <a:solidFill>
                  <a:srgbClr val="121619"/>
                </a:solidFill>
                <a:latin typeface="Carlito"/>
                <a:cs typeface="Carlito"/>
              </a:rPr>
              <a:t>with  </a:t>
            </a:r>
            <a:r>
              <a:rPr lang="en-US" dirty="0">
                <a:solidFill>
                  <a:srgbClr val="121619"/>
                </a:solidFill>
                <a:latin typeface="Carlito"/>
                <a:cs typeface="Carlito"/>
              </a:rPr>
              <a:t>about 83%</a:t>
            </a:r>
            <a:r>
              <a:rPr lang="en-US" spc="-5" dirty="0">
                <a:solidFill>
                  <a:srgbClr val="121619"/>
                </a:solidFill>
                <a:latin typeface="Carlito"/>
                <a:cs typeface="Carlito"/>
              </a:rPr>
              <a:t> </a:t>
            </a:r>
            <a:r>
              <a:rPr lang="en-US" spc="-45" dirty="0">
                <a:solidFill>
                  <a:srgbClr val="121619"/>
                </a:solidFill>
                <a:latin typeface="Carlito"/>
                <a:cs typeface="Carlito"/>
              </a:rPr>
              <a:t>accuracy.</a:t>
            </a:r>
            <a:endParaRPr lang="en-US" dirty="0">
              <a:solidFill>
                <a:srgbClr val="121619"/>
              </a:solidFill>
              <a:latin typeface="Carlito"/>
              <a:cs typeface="Carlito"/>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336026"/>
            <a:ext cx="10948485" cy="1532962"/>
          </a:xfrm>
          <a:prstGeom prst="rect">
            <a:avLst/>
          </a:prstGeom>
        </p:spPr>
        <p:txBody>
          <a:bodyPr>
            <a:normAutofit fontScale="77500" lnSpcReduction="20000"/>
          </a:bodyPr>
          <a:lstStyle/>
          <a:p>
            <a:pPr marL="12700">
              <a:lnSpc>
                <a:spcPct val="100000"/>
              </a:lnSpc>
              <a:spcBef>
                <a:spcPts val="95"/>
              </a:spcBef>
            </a:pPr>
            <a:r>
              <a:rPr lang="en-US" sz="2400" spc="-20" dirty="0">
                <a:latin typeface="Carlito"/>
                <a:cs typeface="Carlito"/>
              </a:rPr>
              <a:t>Green indicates successful </a:t>
            </a:r>
            <a:r>
              <a:rPr lang="en-US" sz="2400" spc="-10" dirty="0">
                <a:latin typeface="Carlito"/>
                <a:cs typeface="Carlito"/>
              </a:rPr>
              <a:t>launch; </a:t>
            </a:r>
            <a:r>
              <a:rPr lang="en-US" sz="2400" spc="-15" dirty="0">
                <a:latin typeface="Carlito"/>
                <a:cs typeface="Carlito"/>
              </a:rPr>
              <a:t>Purple </a:t>
            </a:r>
            <a:r>
              <a:rPr lang="en-US" sz="2400" spc="-20" dirty="0">
                <a:latin typeface="Carlito"/>
                <a:cs typeface="Carlito"/>
              </a:rPr>
              <a:t>indicates unsuccessful</a:t>
            </a:r>
            <a:r>
              <a:rPr lang="en-US" sz="2400" spc="180" dirty="0">
                <a:latin typeface="Carlito"/>
                <a:cs typeface="Carlito"/>
              </a:rPr>
              <a:t> </a:t>
            </a:r>
            <a:r>
              <a:rPr lang="en-US" sz="2400" spc="-10" dirty="0">
                <a:latin typeface="Carlito"/>
                <a:cs typeface="Carlito"/>
              </a:rPr>
              <a:t>launch.</a:t>
            </a:r>
            <a:endParaRPr lang="en-US" sz="2400" dirty="0">
              <a:latin typeface="Carlito"/>
              <a:cs typeface="Carlito"/>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Graphic suggests an increase in success rate over time (indicated in Flight Number).  Likely a big breakthrough around flight 20 which significantly increased success rate.  CCAFS appears to be the main launch site as it has the most volume.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7" name="object 7"/>
          <p:cNvSpPr/>
          <p:nvPr/>
        </p:nvSpPr>
        <p:spPr>
          <a:xfrm>
            <a:off x="39623" y="1632204"/>
            <a:ext cx="12100560" cy="23774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203289"/>
            <a:ext cx="9716092" cy="1678055"/>
          </a:xfrm>
          <a:prstGeom prst="rect">
            <a:avLst/>
          </a:prstGeom>
        </p:spPr>
        <p:txBody>
          <a:bodyPr>
            <a:normAutofit fontScale="92500" lnSpcReduction="10000"/>
          </a:bodyPr>
          <a:lstStyle/>
          <a:p>
            <a:pPr marL="12700">
              <a:lnSpc>
                <a:spcPct val="100000"/>
              </a:lnSpc>
              <a:spcBef>
                <a:spcPts val="95"/>
              </a:spcBef>
            </a:pPr>
            <a:r>
              <a:rPr lang="en-US" sz="2400" spc="-20" dirty="0">
                <a:latin typeface="Carlito"/>
                <a:cs typeface="Carlito"/>
              </a:rPr>
              <a:t>Green indicates successful </a:t>
            </a:r>
            <a:r>
              <a:rPr lang="en-US" sz="2400" spc="-10" dirty="0">
                <a:latin typeface="Carlito"/>
                <a:cs typeface="Carlito"/>
              </a:rPr>
              <a:t>launch; </a:t>
            </a:r>
            <a:r>
              <a:rPr lang="en-US" sz="2400" spc="-15" dirty="0">
                <a:latin typeface="Carlito"/>
                <a:cs typeface="Carlito"/>
              </a:rPr>
              <a:t>Purple </a:t>
            </a:r>
            <a:r>
              <a:rPr lang="en-US" sz="2400" spc="-20" dirty="0">
                <a:latin typeface="Carlito"/>
                <a:cs typeface="Carlito"/>
              </a:rPr>
              <a:t>indicates unsuccessful</a:t>
            </a:r>
            <a:r>
              <a:rPr lang="en-US" sz="2400" spc="185" dirty="0">
                <a:latin typeface="Carlito"/>
                <a:cs typeface="Carlito"/>
              </a:rPr>
              <a:t> </a:t>
            </a:r>
            <a:r>
              <a:rPr lang="en-US" sz="2400" spc="-10" dirty="0">
                <a:latin typeface="Carlito"/>
                <a:cs typeface="Carlito"/>
              </a:rPr>
              <a:t>launch.</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Payload mass appears to fall mostly between 0-6000 kg.  Different launch sites also seem to use different payload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object 7"/>
          <p:cNvSpPr/>
          <p:nvPr/>
        </p:nvSpPr>
        <p:spPr>
          <a:xfrm>
            <a:off x="39623" y="1653539"/>
            <a:ext cx="12100560" cy="237743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fontScale="70000" lnSpcReduction="20000"/>
          </a:bodyPr>
          <a:lstStyle/>
          <a:p>
            <a:pPr marL="12700" marR="5080">
              <a:lnSpc>
                <a:spcPct val="100000"/>
              </a:lnSpc>
              <a:spcBef>
                <a:spcPts val="100"/>
              </a:spcBef>
            </a:pPr>
            <a:r>
              <a:rPr lang="en-US" sz="2400" spc="-5" dirty="0">
                <a:latin typeface="Carlito"/>
                <a:cs typeface="Carlito"/>
              </a:rPr>
              <a:t>Success </a:t>
            </a:r>
            <a:r>
              <a:rPr lang="en-US" sz="2400" spc="-25" dirty="0">
                <a:latin typeface="Carlito"/>
                <a:cs typeface="Carlito"/>
              </a:rPr>
              <a:t>Rate </a:t>
            </a:r>
            <a:r>
              <a:rPr lang="en-US" sz="2400" spc="-20" dirty="0">
                <a:latin typeface="Carlito"/>
                <a:cs typeface="Carlito"/>
              </a:rPr>
              <a:t>Scale</a:t>
            </a:r>
            <a:r>
              <a:rPr lang="en-US" sz="2400" spc="-65" dirty="0">
                <a:latin typeface="Carlito"/>
                <a:cs typeface="Carlito"/>
              </a:rPr>
              <a:t> </a:t>
            </a:r>
            <a:r>
              <a:rPr lang="en-US" sz="2400" spc="-5" dirty="0">
                <a:latin typeface="Carlito"/>
                <a:cs typeface="Carlito"/>
              </a:rPr>
              <a:t>with  </a:t>
            </a:r>
            <a:r>
              <a:rPr lang="en-US" sz="2400" dirty="0">
                <a:latin typeface="Carlito"/>
                <a:cs typeface="Carlito"/>
              </a:rPr>
              <a:t>0 as</a:t>
            </a:r>
            <a:r>
              <a:rPr lang="en-US" sz="2400" spc="-70" dirty="0">
                <a:latin typeface="Carlito"/>
                <a:cs typeface="Carlito"/>
              </a:rPr>
              <a:t> </a:t>
            </a:r>
            <a:r>
              <a:rPr lang="en-US" sz="2400" spc="-5" dirty="0">
                <a:latin typeface="Carlito"/>
                <a:cs typeface="Carlito"/>
              </a:rPr>
              <a:t>0%</a:t>
            </a:r>
            <a:endParaRPr lang="en-US" sz="2400" dirty="0">
              <a:latin typeface="Carlito"/>
              <a:cs typeface="Carlito"/>
            </a:endParaRPr>
          </a:p>
          <a:p>
            <a:pPr marL="12700" marR="1182370">
              <a:lnSpc>
                <a:spcPct val="100000"/>
              </a:lnSpc>
            </a:pPr>
            <a:r>
              <a:rPr lang="en-US" sz="2400" dirty="0">
                <a:latin typeface="Carlito"/>
                <a:cs typeface="Carlito"/>
              </a:rPr>
              <a:t>0.6 as</a:t>
            </a:r>
            <a:r>
              <a:rPr lang="en-US" sz="2400" spc="-195" dirty="0">
                <a:latin typeface="Carlito"/>
                <a:cs typeface="Carlito"/>
              </a:rPr>
              <a:t> </a:t>
            </a:r>
            <a:r>
              <a:rPr lang="en-US" sz="2400" dirty="0">
                <a:latin typeface="Carlito"/>
                <a:cs typeface="Carlito"/>
              </a:rPr>
              <a:t>60%  1 as</a:t>
            </a:r>
            <a:r>
              <a:rPr lang="en-US" sz="2400" spc="-125" dirty="0">
                <a:latin typeface="Carlito"/>
                <a:cs typeface="Carlito"/>
              </a:rPr>
              <a:t> </a:t>
            </a:r>
            <a:r>
              <a:rPr lang="en-US" sz="2400" spc="-5" dirty="0">
                <a:latin typeface="Carlito"/>
                <a:cs typeface="Carlito"/>
              </a:rPr>
              <a:t>100%</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ES-L1 (1), GEO (1), HEO (1) have 100% success rate (sample sizes in parenthesis)  SSO (5) has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VLEO (14) has decent success rate and attempts</a:t>
            </a:r>
          </a:p>
          <a:p>
            <a:pPr>
              <a:lnSpc>
                <a:spcPct val="100000"/>
              </a:lnSpc>
              <a:spcBef>
                <a:spcPts val="1400"/>
              </a:spcBef>
            </a:pPr>
            <a:r>
              <a:rPr lang="en-US" sz="2200" dirty="0">
                <a:solidFill>
                  <a:schemeClr val="accent3">
                    <a:lumMod val="25000"/>
                  </a:schemeClr>
                </a:solidFill>
                <a:latin typeface="Abadi" panose="020B0604020104020204" pitchFamily="34" charset="0"/>
              </a:rPr>
              <a:t>SO (1) has 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GTO (27) has the around 50% success rate but largest sample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object 7"/>
          <p:cNvSpPr/>
          <p:nvPr/>
        </p:nvSpPr>
        <p:spPr>
          <a:xfrm>
            <a:off x="5713180" y="1799464"/>
            <a:ext cx="5430011" cy="351434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291780"/>
            <a:ext cx="10515600" cy="1589563"/>
          </a:xfrm>
          <a:prstGeom prst="rect">
            <a:avLst/>
          </a:prstGeom>
        </p:spPr>
        <p:txBody>
          <a:bodyPr>
            <a:normAutofit fontScale="70000" lnSpcReduction="20000"/>
          </a:bodyPr>
          <a:lstStyle/>
          <a:p>
            <a:pPr marL="12700">
              <a:lnSpc>
                <a:spcPct val="100000"/>
              </a:lnSpc>
              <a:spcBef>
                <a:spcPts val="95"/>
              </a:spcBef>
            </a:pPr>
            <a:r>
              <a:rPr lang="en-US" sz="2400" spc="-20" dirty="0">
                <a:latin typeface="Carlito"/>
                <a:cs typeface="Carlito"/>
              </a:rPr>
              <a:t>Green indicates successful </a:t>
            </a:r>
            <a:r>
              <a:rPr lang="en-US" sz="2400" spc="-10" dirty="0">
                <a:latin typeface="Carlito"/>
                <a:cs typeface="Carlito"/>
              </a:rPr>
              <a:t>launch; </a:t>
            </a:r>
            <a:r>
              <a:rPr lang="en-US" sz="2400" spc="-15" dirty="0">
                <a:latin typeface="Carlito"/>
                <a:cs typeface="Carlito"/>
              </a:rPr>
              <a:t>Purple </a:t>
            </a:r>
            <a:r>
              <a:rPr lang="en-US" sz="2400" spc="-20" dirty="0">
                <a:latin typeface="Carlito"/>
                <a:cs typeface="Carlito"/>
              </a:rPr>
              <a:t>indicates unsuccessful</a:t>
            </a:r>
            <a:r>
              <a:rPr lang="en-US" sz="2400" spc="185" dirty="0">
                <a:latin typeface="Carlito"/>
                <a:cs typeface="Carlito"/>
              </a:rPr>
              <a:t> </a:t>
            </a:r>
            <a:r>
              <a:rPr lang="en-US" sz="2400" spc="-10" dirty="0">
                <a:latin typeface="Carlito"/>
                <a:cs typeface="Carlito"/>
              </a:rPr>
              <a:t>launch.</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Launch Orbit preferences changed over Flight Number.  Launch Outcome seems to correlate with this preference.</a:t>
            </a:r>
          </a:p>
          <a:p>
            <a:pPr>
              <a:lnSpc>
                <a:spcPct val="100000"/>
              </a:lnSpc>
              <a:spcBef>
                <a:spcPts val="1400"/>
              </a:spcBef>
            </a:pP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started with LEO orbits which saw moderate success LEO and returned to VLEO in recent launches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appears to perform better in lower orbits or Sun-synchronous orbits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object 7"/>
          <p:cNvSpPr/>
          <p:nvPr/>
        </p:nvSpPr>
        <p:spPr>
          <a:xfrm>
            <a:off x="45719" y="1644395"/>
            <a:ext cx="12094464" cy="2375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232786"/>
            <a:ext cx="10866466" cy="1636201"/>
          </a:xfrm>
          <a:prstGeom prst="rect">
            <a:avLst/>
          </a:prstGeom>
        </p:spPr>
        <p:txBody>
          <a:bodyPr>
            <a:normAutofit fontScale="55000" lnSpcReduction="20000"/>
          </a:bodyPr>
          <a:lstStyle/>
          <a:p>
            <a:pPr marL="12700">
              <a:lnSpc>
                <a:spcPct val="100000"/>
              </a:lnSpc>
              <a:spcBef>
                <a:spcPts val="95"/>
              </a:spcBef>
            </a:pPr>
            <a:r>
              <a:rPr lang="en-US" sz="2400" spc="-20" dirty="0">
                <a:latin typeface="Carlito"/>
                <a:cs typeface="Carlito"/>
              </a:rPr>
              <a:t>Green indicates successful </a:t>
            </a:r>
            <a:r>
              <a:rPr lang="en-US" sz="2400" spc="-10" dirty="0">
                <a:latin typeface="Carlito"/>
                <a:cs typeface="Carlito"/>
              </a:rPr>
              <a:t>launch; </a:t>
            </a:r>
            <a:r>
              <a:rPr lang="en-US" sz="2400" spc="-15" dirty="0">
                <a:latin typeface="Carlito"/>
                <a:cs typeface="Carlito"/>
              </a:rPr>
              <a:t>Purple </a:t>
            </a:r>
            <a:r>
              <a:rPr lang="en-US" sz="2400" spc="-20" dirty="0">
                <a:latin typeface="Carlito"/>
                <a:cs typeface="Carlito"/>
              </a:rPr>
              <a:t>indicates unsuccessful</a:t>
            </a:r>
            <a:r>
              <a:rPr lang="en-US" sz="2400" spc="185" dirty="0">
                <a:latin typeface="Carlito"/>
                <a:cs typeface="Carlito"/>
              </a:rPr>
              <a:t> </a:t>
            </a:r>
            <a:r>
              <a:rPr lang="en-US" sz="2400" spc="-10" dirty="0">
                <a:latin typeface="Carlito"/>
                <a:cs typeface="Carlito"/>
              </a:rPr>
              <a:t>launch.</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Payload mass seems to correlate with orbit</a:t>
            </a:r>
          </a:p>
          <a:p>
            <a:pPr>
              <a:lnSpc>
                <a:spcPct val="100000"/>
              </a:lnSpc>
              <a:spcBef>
                <a:spcPts val="1400"/>
              </a:spcBef>
            </a:pPr>
            <a:r>
              <a:rPr lang="en-US" sz="2200" dirty="0">
                <a:solidFill>
                  <a:schemeClr val="accent3">
                    <a:lumMod val="25000"/>
                  </a:schemeClr>
                </a:solidFill>
                <a:latin typeface="Abadi" panose="020B0604020104020204" pitchFamily="34" charset="0"/>
              </a:rPr>
              <a:t>LEO and SSO seem to have relatively low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 other most successful orbit VLEO only has payload mass values in the higher end of the range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object 7"/>
          <p:cNvSpPr/>
          <p:nvPr/>
        </p:nvSpPr>
        <p:spPr>
          <a:xfrm>
            <a:off x="45719" y="1615439"/>
            <a:ext cx="12094464" cy="2375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12700" marR="5080">
              <a:lnSpc>
                <a:spcPct val="100000"/>
              </a:lnSpc>
              <a:spcBef>
                <a:spcPts val="95"/>
              </a:spcBef>
            </a:pPr>
            <a:r>
              <a:rPr lang="en-US" sz="2400" spc="-20" dirty="0">
                <a:latin typeface="Carlito"/>
                <a:cs typeface="Carlito"/>
              </a:rPr>
              <a:t>95% confidence interval  </a:t>
            </a:r>
            <a:r>
              <a:rPr lang="en-US" sz="2400" spc="-10" dirty="0">
                <a:latin typeface="Carlito"/>
                <a:cs typeface="Carlito"/>
              </a:rPr>
              <a:t>(light blue</a:t>
            </a:r>
            <a:r>
              <a:rPr lang="en-US" sz="2400" spc="-100" dirty="0">
                <a:latin typeface="Carlito"/>
                <a:cs typeface="Carlito"/>
              </a:rPr>
              <a:t> </a:t>
            </a:r>
            <a:r>
              <a:rPr lang="en-US" sz="2400" spc="-10" dirty="0">
                <a:latin typeface="Carlito"/>
                <a:cs typeface="Carlito"/>
              </a:rPr>
              <a:t>shading)</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Success generally increases over time since 2013 with a slight dip in 2018</a:t>
            </a:r>
          </a:p>
          <a:p>
            <a:pPr>
              <a:lnSpc>
                <a:spcPct val="100000"/>
              </a:lnSpc>
              <a:spcBef>
                <a:spcPts val="1400"/>
              </a:spcBef>
            </a:pPr>
            <a:r>
              <a:rPr lang="en-US" sz="2200" dirty="0">
                <a:solidFill>
                  <a:schemeClr val="accent3">
                    <a:lumMod val="25000"/>
                  </a:schemeClr>
                </a:solidFill>
                <a:latin typeface="Abadi" panose="020B0604020104020204" pitchFamily="34" charset="0"/>
              </a:rPr>
              <a:t>Success in recent years at around 80%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object 7"/>
          <p:cNvSpPr/>
          <p:nvPr/>
        </p:nvSpPr>
        <p:spPr>
          <a:xfrm>
            <a:off x="6027811" y="1926827"/>
            <a:ext cx="4565904" cy="30495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863829" cy="4351338"/>
          </a:xfrm>
          <a:prstGeom prst="rect">
            <a:avLst/>
          </a:prstGeom>
        </p:spPr>
        <p:txBody>
          <a:bodyPr>
            <a:normAutofit/>
          </a:bodyPr>
          <a:lstStyle/>
          <a:p>
            <a:pPr marL="12700">
              <a:lnSpc>
                <a:spcPct val="100000"/>
              </a:lnSpc>
              <a:spcBef>
                <a:spcPts val="1300"/>
              </a:spcBef>
            </a:pPr>
            <a:r>
              <a:rPr lang="en-ZW" sz="2400" dirty="0">
                <a:solidFill>
                  <a:srgbClr val="404040"/>
                </a:solidFill>
                <a:latin typeface="Carlito"/>
                <a:cs typeface="Carlito"/>
              </a:rPr>
              <a:t>Query unique launch </a:t>
            </a:r>
            <a:r>
              <a:rPr lang="en-ZW" sz="2400" spc="-20" dirty="0">
                <a:solidFill>
                  <a:srgbClr val="404040"/>
                </a:solidFill>
                <a:latin typeface="Carlito"/>
                <a:cs typeface="Carlito"/>
              </a:rPr>
              <a:t>site </a:t>
            </a:r>
            <a:r>
              <a:rPr lang="en-ZW" sz="2400" spc="-5" dirty="0">
                <a:solidFill>
                  <a:srgbClr val="404040"/>
                </a:solidFill>
                <a:latin typeface="Carlito"/>
                <a:cs typeface="Carlito"/>
              </a:rPr>
              <a:t>names </a:t>
            </a:r>
            <a:r>
              <a:rPr lang="en-ZW" sz="2400" spc="-20" dirty="0">
                <a:solidFill>
                  <a:srgbClr val="404040"/>
                </a:solidFill>
                <a:latin typeface="Carlito"/>
                <a:cs typeface="Carlito"/>
              </a:rPr>
              <a:t>from</a:t>
            </a:r>
            <a:r>
              <a:rPr lang="en-ZW" sz="2400" spc="-80" dirty="0">
                <a:solidFill>
                  <a:srgbClr val="404040"/>
                </a:solidFill>
                <a:latin typeface="Carlito"/>
                <a:cs typeface="Carlito"/>
              </a:rPr>
              <a:t> </a:t>
            </a:r>
            <a:r>
              <a:rPr lang="en-ZW" sz="2400" spc="-5" dirty="0">
                <a:solidFill>
                  <a:srgbClr val="404040"/>
                </a:solidFill>
                <a:latin typeface="Carlito"/>
                <a:cs typeface="Carlito"/>
              </a:rPr>
              <a:t>database.</a:t>
            </a:r>
            <a:endParaRPr lang="en-ZW" sz="2400" dirty="0">
              <a:latin typeface="Carlito"/>
              <a:cs typeface="Carlito"/>
            </a:endParaRPr>
          </a:p>
          <a:p>
            <a:pPr marL="12700">
              <a:lnSpc>
                <a:spcPts val="2300"/>
              </a:lnSpc>
              <a:spcBef>
                <a:spcPts val="1200"/>
              </a:spcBef>
            </a:pPr>
            <a:r>
              <a:rPr lang="en-ZW" sz="2400" spc="-5" dirty="0">
                <a:solidFill>
                  <a:srgbClr val="404040"/>
                </a:solidFill>
                <a:latin typeface="Carlito"/>
                <a:cs typeface="Carlito"/>
              </a:rPr>
              <a:t>CCAFS SLC-40 </a:t>
            </a:r>
            <a:r>
              <a:rPr lang="en-ZW" sz="2400" dirty="0">
                <a:solidFill>
                  <a:srgbClr val="404040"/>
                </a:solidFill>
                <a:latin typeface="Carlito"/>
                <a:cs typeface="Carlito"/>
              </a:rPr>
              <a:t>and </a:t>
            </a:r>
            <a:r>
              <a:rPr lang="en-ZW" sz="2400" spc="-10" dirty="0">
                <a:solidFill>
                  <a:srgbClr val="404040"/>
                </a:solidFill>
                <a:latin typeface="Carlito"/>
                <a:cs typeface="Carlito"/>
              </a:rPr>
              <a:t>CCAFSSLC-40 </a:t>
            </a:r>
            <a:r>
              <a:rPr lang="en-ZW" sz="2400" spc="-25" dirty="0">
                <a:solidFill>
                  <a:srgbClr val="404040"/>
                </a:solidFill>
                <a:latin typeface="Carlito"/>
                <a:cs typeface="Carlito"/>
              </a:rPr>
              <a:t>likely </a:t>
            </a:r>
            <a:r>
              <a:rPr lang="en-ZW" sz="2400" dirty="0">
                <a:solidFill>
                  <a:srgbClr val="404040"/>
                </a:solidFill>
                <a:latin typeface="Carlito"/>
                <a:cs typeface="Carlito"/>
              </a:rPr>
              <a:t>all </a:t>
            </a:r>
            <a:r>
              <a:rPr lang="en-ZW" sz="2400" spc="-20" dirty="0">
                <a:solidFill>
                  <a:srgbClr val="404040"/>
                </a:solidFill>
                <a:latin typeface="Carlito"/>
                <a:cs typeface="Carlito"/>
              </a:rPr>
              <a:t>represent </a:t>
            </a:r>
            <a:r>
              <a:rPr lang="en-ZW" sz="2400" dirty="0">
                <a:solidFill>
                  <a:srgbClr val="404040"/>
                </a:solidFill>
                <a:latin typeface="Carlito"/>
                <a:cs typeface="Carlito"/>
              </a:rPr>
              <a:t>the</a:t>
            </a:r>
            <a:r>
              <a:rPr lang="en-ZW" sz="2400" spc="-114" dirty="0">
                <a:solidFill>
                  <a:srgbClr val="404040"/>
                </a:solidFill>
                <a:latin typeface="Carlito"/>
                <a:cs typeface="Carlito"/>
              </a:rPr>
              <a:t> </a:t>
            </a:r>
            <a:r>
              <a:rPr lang="en-ZW" sz="2400" spc="-5" dirty="0">
                <a:solidFill>
                  <a:srgbClr val="404040"/>
                </a:solidFill>
                <a:latin typeface="Carlito"/>
                <a:cs typeface="Carlito"/>
              </a:rPr>
              <a:t>same</a:t>
            </a:r>
            <a:endParaRPr lang="en-ZW" sz="2400" dirty="0">
              <a:latin typeface="Carlito"/>
              <a:cs typeface="Carlito"/>
            </a:endParaRPr>
          </a:p>
          <a:p>
            <a:pPr marL="12700">
              <a:lnSpc>
                <a:spcPts val="2300"/>
              </a:lnSpc>
            </a:pPr>
            <a:r>
              <a:rPr lang="en-ZW" sz="2400" dirty="0">
                <a:solidFill>
                  <a:srgbClr val="404040"/>
                </a:solidFill>
                <a:latin typeface="Carlito"/>
                <a:cs typeface="Carlito"/>
              </a:rPr>
              <a:t>launch </a:t>
            </a:r>
            <a:r>
              <a:rPr lang="en-ZW" sz="2400" spc="-20" dirty="0">
                <a:solidFill>
                  <a:srgbClr val="404040"/>
                </a:solidFill>
                <a:latin typeface="Carlito"/>
                <a:cs typeface="Carlito"/>
              </a:rPr>
              <a:t>site </a:t>
            </a:r>
            <a:r>
              <a:rPr lang="en-ZW" sz="2400" dirty="0">
                <a:solidFill>
                  <a:srgbClr val="404040"/>
                </a:solidFill>
                <a:latin typeface="Carlito"/>
                <a:cs typeface="Carlito"/>
              </a:rPr>
              <a:t>with </a:t>
            </a:r>
            <a:r>
              <a:rPr lang="en-ZW" sz="2400" spc="-25" dirty="0">
                <a:solidFill>
                  <a:srgbClr val="404040"/>
                </a:solidFill>
                <a:latin typeface="Carlito"/>
                <a:cs typeface="Carlito"/>
              </a:rPr>
              <a:t>data </a:t>
            </a:r>
            <a:r>
              <a:rPr lang="en-ZW" sz="2400" spc="-5" dirty="0">
                <a:solidFill>
                  <a:srgbClr val="404040"/>
                </a:solidFill>
                <a:latin typeface="Carlito"/>
                <a:cs typeface="Carlito"/>
              </a:rPr>
              <a:t>entry</a:t>
            </a:r>
            <a:r>
              <a:rPr lang="en-ZW" sz="2400" spc="-35" dirty="0">
                <a:solidFill>
                  <a:srgbClr val="404040"/>
                </a:solidFill>
                <a:latin typeface="Carlito"/>
                <a:cs typeface="Carlito"/>
              </a:rPr>
              <a:t> </a:t>
            </a:r>
            <a:r>
              <a:rPr lang="en-ZW" sz="2400" spc="-25" dirty="0">
                <a:solidFill>
                  <a:srgbClr val="404040"/>
                </a:solidFill>
                <a:latin typeface="Carlito"/>
                <a:cs typeface="Carlito"/>
              </a:rPr>
              <a:t>errors.</a:t>
            </a:r>
            <a:endParaRPr lang="en-ZW" sz="2400" dirty="0">
              <a:latin typeface="Carlito"/>
              <a:cs typeface="Carlito"/>
            </a:endParaRPr>
          </a:p>
          <a:p>
            <a:pPr marL="12700" marR="2114550">
              <a:lnSpc>
                <a:spcPct val="141500"/>
              </a:lnSpc>
              <a:spcBef>
                <a:spcPts val="110"/>
              </a:spcBef>
            </a:pPr>
            <a:r>
              <a:rPr lang="en-ZW" sz="2400" spc="-5" dirty="0">
                <a:solidFill>
                  <a:srgbClr val="404040"/>
                </a:solidFill>
                <a:latin typeface="Carlito"/>
                <a:cs typeface="Carlito"/>
              </a:rPr>
              <a:t>CCAFS </a:t>
            </a:r>
            <a:r>
              <a:rPr lang="en-ZW" sz="2400" spc="-15" dirty="0">
                <a:solidFill>
                  <a:srgbClr val="404040"/>
                </a:solidFill>
                <a:latin typeface="Carlito"/>
                <a:cs typeface="Carlito"/>
              </a:rPr>
              <a:t>LC-40 </a:t>
            </a:r>
            <a:r>
              <a:rPr lang="en-ZW" sz="2400" spc="-20" dirty="0">
                <a:solidFill>
                  <a:srgbClr val="404040"/>
                </a:solidFill>
                <a:latin typeface="Carlito"/>
                <a:cs typeface="Carlito"/>
              </a:rPr>
              <a:t>was </a:t>
            </a:r>
            <a:r>
              <a:rPr lang="en-ZW" sz="2400" dirty="0">
                <a:solidFill>
                  <a:srgbClr val="404040"/>
                </a:solidFill>
                <a:latin typeface="Carlito"/>
                <a:cs typeface="Carlito"/>
              </a:rPr>
              <a:t>the </a:t>
            </a:r>
            <a:r>
              <a:rPr lang="en-ZW" sz="2400" spc="-20" dirty="0">
                <a:solidFill>
                  <a:srgbClr val="404040"/>
                </a:solidFill>
                <a:latin typeface="Carlito"/>
                <a:cs typeface="Carlito"/>
              </a:rPr>
              <a:t>previous </a:t>
            </a:r>
            <a:r>
              <a:rPr lang="en-ZW" sz="2400" spc="-5" dirty="0">
                <a:solidFill>
                  <a:srgbClr val="404040"/>
                </a:solidFill>
                <a:latin typeface="Carlito"/>
                <a:cs typeface="Carlito"/>
              </a:rPr>
              <a:t>name.  </a:t>
            </a:r>
            <a:r>
              <a:rPr lang="en-ZW" sz="2400" spc="-25" dirty="0">
                <a:solidFill>
                  <a:srgbClr val="404040"/>
                </a:solidFill>
                <a:latin typeface="Carlito"/>
                <a:cs typeface="Carlito"/>
              </a:rPr>
              <a:t>Likely </a:t>
            </a:r>
            <a:r>
              <a:rPr lang="en-ZW" sz="2400" spc="-5" dirty="0">
                <a:solidFill>
                  <a:srgbClr val="404040"/>
                </a:solidFill>
                <a:latin typeface="Carlito"/>
                <a:cs typeface="Carlito"/>
              </a:rPr>
              <a:t>only </a:t>
            </a:r>
            <a:r>
              <a:rPr lang="en-ZW" sz="2400" dirty="0">
                <a:solidFill>
                  <a:srgbClr val="404040"/>
                </a:solidFill>
                <a:latin typeface="Carlito"/>
                <a:cs typeface="Carlito"/>
              </a:rPr>
              <a:t>3 unique </a:t>
            </a:r>
            <a:r>
              <a:rPr lang="en-ZW" sz="2400" spc="-5" dirty="0" err="1">
                <a:solidFill>
                  <a:srgbClr val="404040"/>
                </a:solidFill>
                <a:latin typeface="Carlito"/>
                <a:cs typeface="Carlito"/>
              </a:rPr>
              <a:t>launch_site</a:t>
            </a:r>
            <a:r>
              <a:rPr lang="en-ZW" sz="2400" spc="-5" dirty="0">
                <a:solidFill>
                  <a:srgbClr val="404040"/>
                </a:solidFill>
                <a:latin typeface="Carlito"/>
                <a:cs typeface="Carlito"/>
              </a:rPr>
              <a:t> values:  CCAFS SLC-40, KSC LC-39A,</a:t>
            </a:r>
            <a:r>
              <a:rPr lang="en-ZW" sz="2400" spc="-310" dirty="0">
                <a:solidFill>
                  <a:srgbClr val="404040"/>
                </a:solidFill>
                <a:latin typeface="Carlito"/>
                <a:cs typeface="Carlito"/>
              </a:rPr>
              <a:t> </a:t>
            </a:r>
            <a:r>
              <a:rPr lang="en-ZW" sz="2400" spc="-40" dirty="0">
                <a:solidFill>
                  <a:srgbClr val="404040"/>
                </a:solidFill>
                <a:latin typeface="Carlito"/>
                <a:cs typeface="Carlito"/>
              </a:rPr>
              <a:t>VAFB </a:t>
            </a:r>
            <a:r>
              <a:rPr lang="en-ZW" sz="2400" spc="-10" dirty="0">
                <a:solidFill>
                  <a:srgbClr val="404040"/>
                </a:solidFill>
                <a:latin typeface="Carlito"/>
                <a:cs typeface="Carlito"/>
              </a:rPr>
              <a:t>SLC-4E</a:t>
            </a:r>
            <a:endParaRPr lang="en-ZW" sz="2400" dirty="0">
              <a:latin typeface="Carlito"/>
              <a:cs typeface="Carlito"/>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object 5"/>
          <p:cNvSpPr/>
          <p:nvPr/>
        </p:nvSpPr>
        <p:spPr>
          <a:xfrm>
            <a:off x="8237760" y="1825625"/>
            <a:ext cx="3220212" cy="27630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412182"/>
            <a:ext cx="9539112" cy="1059273"/>
          </a:xfrm>
          <a:prstGeom prst="rect">
            <a:avLst/>
          </a:prstGeom>
        </p:spPr>
        <p:txBody>
          <a:bodyPr>
            <a:normAutofit/>
          </a:bodyPr>
          <a:lstStyle/>
          <a:p>
            <a:pPr marL="12700" marR="5080">
              <a:lnSpc>
                <a:spcPts val="2160"/>
              </a:lnSpc>
              <a:spcBef>
                <a:spcPts val="375"/>
              </a:spcBef>
            </a:pPr>
            <a:r>
              <a:rPr lang="en-US" sz="2400" spc="-35" dirty="0">
                <a:solidFill>
                  <a:srgbClr val="404040"/>
                </a:solidFill>
                <a:latin typeface="Carlito"/>
                <a:cs typeface="Carlito"/>
              </a:rPr>
              <a:t>First </a:t>
            </a:r>
            <a:r>
              <a:rPr lang="en-US" sz="2400" spc="-20" dirty="0">
                <a:solidFill>
                  <a:srgbClr val="404040"/>
                </a:solidFill>
                <a:latin typeface="Carlito"/>
                <a:cs typeface="Carlito"/>
              </a:rPr>
              <a:t>five </a:t>
            </a:r>
            <a:r>
              <a:rPr lang="en-US" sz="2400" spc="-5" dirty="0">
                <a:solidFill>
                  <a:srgbClr val="404040"/>
                </a:solidFill>
                <a:latin typeface="Carlito"/>
                <a:cs typeface="Carlito"/>
              </a:rPr>
              <a:t>entries  </a:t>
            </a:r>
            <a:r>
              <a:rPr lang="en-US" sz="2400" dirty="0">
                <a:solidFill>
                  <a:srgbClr val="404040"/>
                </a:solidFill>
                <a:latin typeface="Carlito"/>
                <a:cs typeface="Carlito"/>
              </a:rPr>
              <a:t>in </a:t>
            </a:r>
            <a:r>
              <a:rPr lang="en-US" sz="2400" spc="-5" dirty="0">
                <a:solidFill>
                  <a:srgbClr val="404040"/>
                </a:solidFill>
                <a:latin typeface="Carlito"/>
                <a:cs typeface="Carlito"/>
              </a:rPr>
              <a:t>database with  Launch </a:t>
            </a:r>
            <a:r>
              <a:rPr lang="en-US" sz="2400" spc="-15" dirty="0">
                <a:solidFill>
                  <a:srgbClr val="404040"/>
                </a:solidFill>
                <a:latin typeface="Carlito"/>
                <a:cs typeface="Carlito"/>
              </a:rPr>
              <a:t>Site</a:t>
            </a:r>
            <a:r>
              <a:rPr lang="en-US" sz="2400" spc="-100" dirty="0">
                <a:solidFill>
                  <a:srgbClr val="404040"/>
                </a:solidFill>
                <a:latin typeface="Carlito"/>
                <a:cs typeface="Carlito"/>
              </a:rPr>
              <a:t> </a:t>
            </a:r>
            <a:r>
              <a:rPr lang="en-US" sz="2400" spc="-5" dirty="0">
                <a:solidFill>
                  <a:srgbClr val="404040"/>
                </a:solidFill>
                <a:latin typeface="Carlito"/>
                <a:cs typeface="Carlito"/>
              </a:rPr>
              <a:t>name  </a:t>
            </a:r>
            <a:r>
              <a:rPr lang="en-US" sz="2400" dirty="0">
                <a:solidFill>
                  <a:srgbClr val="404040"/>
                </a:solidFill>
                <a:latin typeface="Carlito"/>
                <a:cs typeface="Carlito"/>
              </a:rPr>
              <a:t>beginning </a:t>
            </a:r>
            <a:r>
              <a:rPr lang="en-US" sz="2400" spc="-5" dirty="0">
                <a:solidFill>
                  <a:srgbClr val="404040"/>
                </a:solidFill>
                <a:latin typeface="Carlito"/>
                <a:cs typeface="Carlito"/>
              </a:rPr>
              <a:t>with  </a:t>
            </a:r>
            <a:r>
              <a:rPr lang="en-US" sz="2400" dirty="0">
                <a:solidFill>
                  <a:srgbClr val="404040"/>
                </a:solidFill>
                <a:latin typeface="Carlito"/>
                <a:cs typeface="Carlito"/>
              </a:rPr>
              <a:t>CCA.</a:t>
            </a:r>
            <a:endParaRPr lang="en-US" sz="2400" dirty="0">
              <a:latin typeface="Carlito"/>
              <a:cs typeface="Carlito"/>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object 5"/>
          <p:cNvSpPr/>
          <p:nvPr/>
        </p:nvSpPr>
        <p:spPr>
          <a:xfrm>
            <a:off x="873251" y="1238865"/>
            <a:ext cx="9922567" cy="38198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6697" y="1825625"/>
            <a:ext cx="4630993" cy="4351338"/>
          </a:xfrm>
          <a:prstGeom prst="rect">
            <a:avLst/>
          </a:prstGeom>
        </p:spPr>
        <p:txBody>
          <a:bodyPr>
            <a:normAutofit/>
          </a:bodyPr>
          <a:lstStyle/>
          <a:p>
            <a:pPr marL="12700" marR="5715">
              <a:lnSpc>
                <a:spcPts val="2160"/>
              </a:lnSpc>
              <a:spcBef>
                <a:spcPts val="375"/>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sums </a:t>
            </a:r>
            <a:r>
              <a:rPr lang="en-US" sz="2400" dirty="0">
                <a:solidFill>
                  <a:srgbClr val="404040"/>
                </a:solidFill>
                <a:latin typeface="Carlito"/>
                <a:cs typeface="Carlito"/>
              </a:rPr>
              <a:t>the </a:t>
            </a:r>
            <a:r>
              <a:rPr lang="en-US" sz="2400" spc="-25" dirty="0">
                <a:solidFill>
                  <a:srgbClr val="404040"/>
                </a:solidFill>
                <a:latin typeface="Carlito"/>
                <a:cs typeface="Carlito"/>
              </a:rPr>
              <a:t>total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a:t>
            </a:r>
            <a:r>
              <a:rPr lang="en-US" sz="2400" dirty="0">
                <a:solidFill>
                  <a:srgbClr val="404040"/>
                </a:solidFill>
                <a:latin typeface="Carlito"/>
                <a:cs typeface="Carlito"/>
              </a:rPr>
              <a:t>in kg </a:t>
            </a:r>
            <a:r>
              <a:rPr lang="en-US" sz="2400" spc="-15" dirty="0">
                <a:solidFill>
                  <a:srgbClr val="404040"/>
                </a:solidFill>
                <a:latin typeface="Carlito"/>
                <a:cs typeface="Carlito"/>
              </a:rPr>
              <a:t>where </a:t>
            </a:r>
            <a:r>
              <a:rPr lang="en-US" sz="2400" dirty="0">
                <a:solidFill>
                  <a:srgbClr val="404040"/>
                </a:solidFill>
                <a:latin typeface="Carlito"/>
                <a:cs typeface="Carlito"/>
              </a:rPr>
              <a:t>NASA </a:t>
            </a:r>
            <a:r>
              <a:rPr lang="en-US" sz="2400" spc="-20" dirty="0">
                <a:solidFill>
                  <a:srgbClr val="404040"/>
                </a:solidFill>
                <a:latin typeface="Carlito"/>
                <a:cs typeface="Carlito"/>
              </a:rPr>
              <a:t>was </a:t>
            </a:r>
            <a:r>
              <a:rPr lang="en-US" sz="2400" dirty="0">
                <a:solidFill>
                  <a:srgbClr val="404040"/>
                </a:solidFill>
                <a:latin typeface="Carlito"/>
                <a:cs typeface="Carlito"/>
              </a:rPr>
              <a:t>the  </a:t>
            </a:r>
            <a:r>
              <a:rPr lang="en-US" sz="2400" spc="-60" dirty="0">
                <a:solidFill>
                  <a:srgbClr val="404040"/>
                </a:solidFill>
                <a:latin typeface="Carlito"/>
                <a:cs typeface="Carlito"/>
              </a:rPr>
              <a:t>customer</a:t>
            </a:r>
            <a:r>
              <a:rPr lang="en-US" sz="2400" spc="-60" dirty="0" smtClean="0">
                <a:solidFill>
                  <a:srgbClr val="404040"/>
                </a:solidFill>
                <a:latin typeface="Carlito"/>
                <a:cs typeface="Carlito"/>
              </a:rPr>
              <a:t>.</a:t>
            </a:r>
            <a:br>
              <a:rPr lang="en-US" sz="2400" spc="-60" dirty="0" smtClean="0">
                <a:solidFill>
                  <a:srgbClr val="404040"/>
                </a:solidFill>
                <a:latin typeface="Carlito"/>
                <a:cs typeface="Carlito"/>
              </a:rPr>
            </a:br>
            <a:r>
              <a:rPr lang="en-US" sz="2400" spc="-60" dirty="0" smtClean="0">
                <a:solidFill>
                  <a:srgbClr val="404040"/>
                </a:solidFill>
                <a:latin typeface="Carlito"/>
                <a:cs typeface="Carlito"/>
              </a:rPr>
              <a:t/>
            </a:r>
            <a:br>
              <a:rPr lang="en-US" sz="2400" spc="-60" dirty="0" smtClean="0">
                <a:solidFill>
                  <a:srgbClr val="404040"/>
                </a:solidFill>
                <a:latin typeface="Carlito"/>
                <a:cs typeface="Carlito"/>
              </a:rPr>
            </a:br>
            <a:endParaRPr lang="en-US" sz="2400" dirty="0">
              <a:latin typeface="Carlito"/>
              <a:cs typeface="Carlito"/>
            </a:endParaRPr>
          </a:p>
          <a:p>
            <a:pPr marL="12700" marR="5080">
              <a:spcBef>
                <a:spcPts val="1370"/>
              </a:spcBef>
            </a:pPr>
            <a:r>
              <a:rPr lang="en-US" sz="2400" spc="-15" dirty="0" smtClean="0">
                <a:solidFill>
                  <a:srgbClr val="404040"/>
                </a:solidFill>
                <a:latin typeface="Carlito"/>
                <a:cs typeface="Carlito"/>
              </a:rPr>
              <a:t>CRS </a:t>
            </a:r>
            <a:r>
              <a:rPr lang="en-US" sz="2400" spc="-20" dirty="0">
                <a:solidFill>
                  <a:srgbClr val="404040"/>
                </a:solidFill>
                <a:latin typeface="Carlito"/>
                <a:cs typeface="Carlito"/>
              </a:rPr>
              <a:t>stands </a:t>
            </a:r>
            <a:r>
              <a:rPr lang="en-US" sz="2400" spc="-25" dirty="0">
                <a:solidFill>
                  <a:srgbClr val="404040"/>
                </a:solidFill>
                <a:latin typeface="Carlito"/>
                <a:cs typeface="Carlito"/>
              </a:rPr>
              <a:t>for </a:t>
            </a:r>
            <a:r>
              <a:rPr lang="en-US" sz="2400" spc="-10" dirty="0">
                <a:solidFill>
                  <a:srgbClr val="404040"/>
                </a:solidFill>
                <a:latin typeface="Carlito"/>
                <a:cs typeface="Carlito"/>
              </a:rPr>
              <a:t>Commercial  </a:t>
            </a:r>
            <a:r>
              <a:rPr lang="en-US" sz="2400" spc="-5" dirty="0">
                <a:solidFill>
                  <a:srgbClr val="404040"/>
                </a:solidFill>
                <a:latin typeface="Carlito"/>
                <a:cs typeface="Carlito"/>
              </a:rPr>
              <a:t>Resupply </a:t>
            </a:r>
            <a:r>
              <a:rPr lang="en-US" sz="2400" dirty="0">
                <a:solidFill>
                  <a:srgbClr val="404040"/>
                </a:solidFill>
                <a:latin typeface="Carlito"/>
                <a:cs typeface="Carlito"/>
              </a:rPr>
              <a:t>Services which</a:t>
            </a:r>
            <a:r>
              <a:rPr lang="en-US" sz="2400" spc="-90" dirty="0">
                <a:solidFill>
                  <a:srgbClr val="404040"/>
                </a:solidFill>
                <a:latin typeface="Carlito"/>
                <a:cs typeface="Carlito"/>
              </a:rPr>
              <a:t> </a:t>
            </a:r>
            <a:r>
              <a:rPr lang="en-US" sz="2400" spc="-20" dirty="0">
                <a:solidFill>
                  <a:srgbClr val="404040"/>
                </a:solidFill>
                <a:latin typeface="Carlito"/>
                <a:cs typeface="Carlito"/>
              </a:rPr>
              <a:t>indicates  </a:t>
            </a:r>
            <a:r>
              <a:rPr lang="en-US" sz="2400" spc="-5" dirty="0">
                <a:solidFill>
                  <a:srgbClr val="404040"/>
                </a:solidFill>
                <a:latin typeface="Carlito"/>
                <a:cs typeface="Carlito"/>
              </a:rPr>
              <a:t>that </a:t>
            </a:r>
            <a:r>
              <a:rPr lang="en-US" sz="2400" dirty="0">
                <a:solidFill>
                  <a:srgbClr val="404040"/>
                </a:solidFill>
                <a:latin typeface="Carlito"/>
                <a:cs typeface="Carlito"/>
              </a:rPr>
              <a:t>these </a:t>
            </a:r>
            <a:r>
              <a:rPr lang="en-US" sz="2400" spc="-10" dirty="0">
                <a:solidFill>
                  <a:srgbClr val="404040"/>
                </a:solidFill>
                <a:latin typeface="Carlito"/>
                <a:cs typeface="Carlito"/>
              </a:rPr>
              <a:t>payloads </a:t>
            </a:r>
            <a:r>
              <a:rPr lang="en-US" sz="2400" spc="-20" dirty="0">
                <a:solidFill>
                  <a:srgbClr val="404040"/>
                </a:solidFill>
                <a:latin typeface="Carlito"/>
                <a:cs typeface="Carlito"/>
              </a:rPr>
              <a:t>were sent to  </a:t>
            </a:r>
            <a:r>
              <a:rPr lang="en-US" sz="2400" dirty="0">
                <a:solidFill>
                  <a:srgbClr val="404040"/>
                </a:solidFill>
                <a:latin typeface="Carlito"/>
                <a:cs typeface="Carlito"/>
              </a:rPr>
              <a:t>the </a:t>
            </a:r>
            <a:r>
              <a:rPr lang="en-US" sz="2400" spc="-10" dirty="0">
                <a:solidFill>
                  <a:srgbClr val="404040"/>
                </a:solidFill>
                <a:latin typeface="Carlito"/>
                <a:cs typeface="Carlito"/>
              </a:rPr>
              <a:t>International </a:t>
            </a:r>
            <a:r>
              <a:rPr lang="en-US" sz="2400" dirty="0">
                <a:solidFill>
                  <a:srgbClr val="404040"/>
                </a:solidFill>
                <a:latin typeface="Carlito"/>
                <a:cs typeface="Carlito"/>
              </a:rPr>
              <a:t>Space </a:t>
            </a:r>
            <a:r>
              <a:rPr lang="en-US" sz="2400" spc="-20" dirty="0">
                <a:solidFill>
                  <a:srgbClr val="404040"/>
                </a:solidFill>
                <a:latin typeface="Carlito"/>
                <a:cs typeface="Carlito"/>
              </a:rPr>
              <a:t>Station  </a:t>
            </a:r>
            <a:r>
              <a:rPr lang="en-US" sz="2400" dirty="0">
                <a:solidFill>
                  <a:srgbClr val="404040"/>
                </a:solidFill>
                <a:latin typeface="Carlito"/>
                <a:cs typeface="Carlito"/>
              </a:rPr>
              <a:t>(ISS).</a:t>
            </a:r>
            <a:endParaRPr lang="en-US" sz="2400" dirty="0">
              <a:latin typeface="Carlito"/>
              <a:cs typeface="Carlito"/>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object 5"/>
          <p:cNvSpPr/>
          <p:nvPr/>
        </p:nvSpPr>
        <p:spPr>
          <a:xfrm>
            <a:off x="6027811" y="1825625"/>
            <a:ext cx="5687568" cy="25542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698751" cy="4351338"/>
          </a:xfrm>
          <a:prstGeom prst="rect">
            <a:avLst/>
          </a:prstGeom>
        </p:spPr>
        <p:txBody>
          <a:bodyPr>
            <a:normAutofit/>
          </a:bodyPr>
          <a:lstStyle/>
          <a:p>
            <a:pPr marL="12700" marR="172085">
              <a:lnSpc>
                <a:spcPct val="917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calculates</a:t>
            </a:r>
            <a:r>
              <a:rPr lang="en-US" sz="2400" spc="-204" dirty="0">
                <a:solidFill>
                  <a:srgbClr val="404040"/>
                </a:solidFill>
                <a:latin typeface="Carlito"/>
                <a:cs typeface="Carlito"/>
              </a:rPr>
              <a:t> </a:t>
            </a:r>
            <a:r>
              <a:rPr lang="en-US" sz="2400" dirty="0">
                <a:solidFill>
                  <a:srgbClr val="404040"/>
                </a:solidFill>
                <a:latin typeface="Carlito"/>
                <a:cs typeface="Carlito"/>
              </a:rPr>
              <a:t>the  </a:t>
            </a:r>
            <a:r>
              <a:rPr lang="en-US" sz="2400" spc="-40" dirty="0">
                <a:solidFill>
                  <a:srgbClr val="404040"/>
                </a:solidFill>
                <a:latin typeface="Carlito"/>
                <a:cs typeface="Carlito"/>
              </a:rPr>
              <a:t>average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or  </a:t>
            </a:r>
            <a:r>
              <a:rPr lang="en-US" sz="2400" dirty="0">
                <a:solidFill>
                  <a:srgbClr val="404040"/>
                </a:solidFill>
                <a:latin typeface="Carlito"/>
                <a:cs typeface="Carlito"/>
              </a:rPr>
              <a:t>launches which </a:t>
            </a:r>
            <a:r>
              <a:rPr lang="en-US" sz="2400" spc="-5" dirty="0">
                <a:solidFill>
                  <a:srgbClr val="404040"/>
                </a:solidFill>
                <a:latin typeface="Carlito"/>
                <a:cs typeface="Carlito"/>
              </a:rPr>
              <a:t>used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dirty="0">
                <a:solidFill>
                  <a:srgbClr val="404040"/>
                </a:solidFill>
                <a:latin typeface="Carlito"/>
                <a:cs typeface="Carlito"/>
              </a:rPr>
              <a:t>F9</a:t>
            </a:r>
            <a:r>
              <a:rPr lang="en-US" sz="2400" spc="-35" dirty="0">
                <a:solidFill>
                  <a:srgbClr val="404040"/>
                </a:solidFill>
                <a:latin typeface="Carlito"/>
                <a:cs typeface="Carlito"/>
              </a:rPr>
              <a:t> </a:t>
            </a:r>
            <a:r>
              <a:rPr lang="en-US" sz="2400" dirty="0" smtClean="0">
                <a:solidFill>
                  <a:srgbClr val="404040"/>
                </a:solidFill>
                <a:latin typeface="Carlito"/>
                <a:cs typeface="Carlito"/>
              </a:rPr>
              <a:t>v1.1</a:t>
            </a:r>
            <a:br>
              <a:rPr lang="en-US" sz="2400" dirty="0" smtClean="0">
                <a:solidFill>
                  <a:srgbClr val="404040"/>
                </a:solidFill>
                <a:latin typeface="Carlito"/>
                <a:cs typeface="Carlito"/>
              </a:rPr>
            </a:br>
            <a:endParaRPr lang="en-US" sz="2400" dirty="0">
              <a:latin typeface="Carlito"/>
              <a:cs typeface="Carlito"/>
            </a:endParaRPr>
          </a:p>
          <a:p>
            <a:pPr marL="12700" marR="5080">
              <a:lnSpc>
                <a:spcPct val="91800"/>
              </a:lnSpc>
              <a:spcBef>
                <a:spcPts val="1400"/>
              </a:spcBef>
            </a:pPr>
            <a:r>
              <a:rPr lang="en-US" sz="2400" spc="-40" dirty="0">
                <a:solidFill>
                  <a:srgbClr val="404040"/>
                </a:solidFill>
                <a:latin typeface="Carlito"/>
                <a:cs typeface="Carlito"/>
              </a:rPr>
              <a:t>Average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of  </a:t>
            </a:r>
            <a:r>
              <a:rPr lang="en-US" sz="2400" dirty="0">
                <a:solidFill>
                  <a:srgbClr val="404040"/>
                </a:solidFill>
                <a:latin typeface="Carlito"/>
                <a:cs typeface="Carlito"/>
              </a:rPr>
              <a:t>F9 1.1 </a:t>
            </a:r>
            <a:r>
              <a:rPr lang="en-US" sz="2400" spc="-5" dirty="0">
                <a:solidFill>
                  <a:srgbClr val="404040"/>
                </a:solidFill>
                <a:latin typeface="Carlito"/>
                <a:cs typeface="Carlito"/>
              </a:rPr>
              <a:t>is on </a:t>
            </a:r>
            <a:r>
              <a:rPr lang="en-US" sz="2400" dirty="0">
                <a:solidFill>
                  <a:srgbClr val="404040"/>
                </a:solidFill>
                <a:latin typeface="Carlito"/>
                <a:cs typeface="Carlito"/>
              </a:rPr>
              <a:t>the </a:t>
            </a:r>
            <a:r>
              <a:rPr lang="en-US" sz="2400" spc="-5" dirty="0">
                <a:solidFill>
                  <a:srgbClr val="404040"/>
                </a:solidFill>
                <a:latin typeface="Carlito"/>
                <a:cs typeface="Carlito"/>
              </a:rPr>
              <a:t>low </a:t>
            </a:r>
            <a:r>
              <a:rPr lang="en-US" sz="2400" dirty="0">
                <a:solidFill>
                  <a:srgbClr val="404040"/>
                </a:solidFill>
                <a:latin typeface="Carlito"/>
                <a:cs typeface="Carlito"/>
              </a:rPr>
              <a:t>end</a:t>
            </a:r>
            <a:r>
              <a:rPr lang="en-US" sz="2400" spc="-235" dirty="0">
                <a:solidFill>
                  <a:srgbClr val="404040"/>
                </a:solidFill>
                <a:latin typeface="Carlito"/>
                <a:cs typeface="Carlito"/>
              </a:rPr>
              <a:t> </a:t>
            </a:r>
            <a:r>
              <a:rPr lang="en-US" sz="2400" spc="-5" dirty="0">
                <a:solidFill>
                  <a:srgbClr val="404040"/>
                </a:solidFill>
                <a:latin typeface="Carlito"/>
                <a:cs typeface="Carlito"/>
              </a:rPr>
              <a:t>of  our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a:t>
            </a:r>
            <a:r>
              <a:rPr lang="en-US" sz="2400" spc="-114" dirty="0">
                <a:solidFill>
                  <a:srgbClr val="404040"/>
                </a:solidFill>
                <a:latin typeface="Carlito"/>
                <a:cs typeface="Carlito"/>
              </a:rPr>
              <a:t> </a:t>
            </a:r>
            <a:r>
              <a:rPr lang="en-US" sz="2400" spc="-20" dirty="0">
                <a:solidFill>
                  <a:srgbClr val="404040"/>
                </a:solidFill>
                <a:latin typeface="Carlito"/>
                <a:cs typeface="Carlito"/>
              </a:rPr>
              <a:t>range</a:t>
            </a:r>
            <a:endParaRPr lang="en-US" sz="2400" dirty="0">
              <a:latin typeface="Carlito"/>
              <a:cs typeface="Carlito"/>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object 5"/>
          <p:cNvSpPr/>
          <p:nvPr/>
        </p:nvSpPr>
        <p:spPr>
          <a:xfrm>
            <a:off x="5093748" y="1825625"/>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42648" cy="4351338"/>
          </a:xfrm>
          <a:prstGeom prst="rect">
            <a:avLst/>
          </a:prstGeom>
        </p:spPr>
        <p:txBody>
          <a:bodyPr lIns="91440" tIns="45720" rIns="91440" bIns="45720" anchor="t">
            <a:normAutofit/>
          </a:bodyPr>
          <a:lstStyle/>
          <a:p>
            <a:pPr marL="12700" marR="135255">
              <a:lnSpc>
                <a:spcPct val="918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35" dirty="0">
                <a:solidFill>
                  <a:srgbClr val="404040"/>
                </a:solidFill>
                <a:latin typeface="Carlito"/>
                <a:cs typeface="Carlito"/>
              </a:rPr>
              <a:t>first  </a:t>
            </a:r>
            <a:r>
              <a:rPr lang="en-US" sz="2400" spc="-5" dirty="0">
                <a:solidFill>
                  <a:srgbClr val="404040"/>
                </a:solidFill>
                <a:latin typeface="Carlito"/>
                <a:cs typeface="Carlito"/>
              </a:rPr>
              <a:t>successful </a:t>
            </a:r>
            <a:r>
              <a:rPr lang="en-US" sz="2400" spc="-15" dirty="0">
                <a:solidFill>
                  <a:srgbClr val="404040"/>
                </a:solidFill>
                <a:latin typeface="Carlito"/>
                <a:cs typeface="Carlito"/>
              </a:rPr>
              <a:t>ground </a:t>
            </a:r>
            <a:r>
              <a:rPr lang="en-US" sz="2400" spc="-5" dirty="0">
                <a:solidFill>
                  <a:srgbClr val="404040"/>
                </a:solidFill>
                <a:latin typeface="Carlito"/>
                <a:cs typeface="Carlito"/>
              </a:rPr>
              <a:t>pad</a:t>
            </a:r>
            <a:r>
              <a:rPr lang="en-US" sz="2400" spc="-145" dirty="0">
                <a:solidFill>
                  <a:srgbClr val="404040"/>
                </a:solidFill>
                <a:latin typeface="Carlito"/>
                <a:cs typeface="Carlito"/>
              </a:rPr>
              <a:t> </a:t>
            </a:r>
            <a:r>
              <a:rPr lang="en-US" sz="2400" dirty="0">
                <a:solidFill>
                  <a:srgbClr val="404040"/>
                </a:solidFill>
                <a:latin typeface="Carlito"/>
                <a:cs typeface="Carlito"/>
              </a:rPr>
              <a:t>landing  </a:t>
            </a:r>
            <a:r>
              <a:rPr lang="en-US" sz="2400" spc="-25" dirty="0">
                <a:solidFill>
                  <a:srgbClr val="404040"/>
                </a:solidFill>
                <a:latin typeface="Carlito"/>
                <a:cs typeface="Carlito"/>
              </a:rPr>
              <a:t>date</a:t>
            </a:r>
            <a:r>
              <a:rPr lang="en-US" sz="2400" spc="-25" dirty="0" smtClean="0">
                <a:solidFill>
                  <a:srgbClr val="404040"/>
                </a:solidFill>
                <a:latin typeface="Carlito"/>
                <a:cs typeface="Carlito"/>
              </a:rPr>
              <a:t>.</a:t>
            </a:r>
            <a:br>
              <a:rPr lang="en-US" sz="2400" spc="-25" dirty="0" smtClean="0">
                <a:solidFill>
                  <a:srgbClr val="404040"/>
                </a:solidFill>
                <a:latin typeface="Carlito"/>
                <a:cs typeface="Carlito"/>
              </a:rPr>
            </a:br>
            <a:endParaRPr lang="en-US" sz="2400" dirty="0">
              <a:latin typeface="Carlito"/>
              <a:cs typeface="Carlito"/>
            </a:endParaRPr>
          </a:p>
          <a:p>
            <a:pPr marL="12700">
              <a:lnSpc>
                <a:spcPts val="2300"/>
              </a:lnSpc>
              <a:spcBef>
                <a:spcPts val="1200"/>
              </a:spcBef>
            </a:pPr>
            <a:r>
              <a:rPr lang="en-US" sz="2400" spc="-35" dirty="0">
                <a:solidFill>
                  <a:srgbClr val="404040"/>
                </a:solidFill>
                <a:latin typeface="Carlito"/>
                <a:cs typeface="Carlito"/>
              </a:rPr>
              <a:t>First </a:t>
            </a:r>
            <a:r>
              <a:rPr lang="en-US" sz="2400" spc="-15" dirty="0">
                <a:solidFill>
                  <a:srgbClr val="404040"/>
                </a:solidFill>
                <a:latin typeface="Carlito"/>
                <a:cs typeface="Carlito"/>
              </a:rPr>
              <a:t>ground </a:t>
            </a:r>
            <a:r>
              <a:rPr lang="en-US" sz="2400" spc="-5" dirty="0">
                <a:solidFill>
                  <a:srgbClr val="404040"/>
                </a:solidFill>
                <a:latin typeface="Carlito"/>
                <a:cs typeface="Carlito"/>
              </a:rPr>
              <a:t>pad </a:t>
            </a:r>
            <a:r>
              <a:rPr lang="en-US" sz="2400" dirty="0">
                <a:solidFill>
                  <a:srgbClr val="404040"/>
                </a:solidFill>
                <a:latin typeface="Carlito"/>
                <a:cs typeface="Carlito"/>
              </a:rPr>
              <a:t>landing</a:t>
            </a:r>
            <a:r>
              <a:rPr lang="en-US" sz="2400" spc="-75" dirty="0">
                <a:solidFill>
                  <a:srgbClr val="404040"/>
                </a:solidFill>
                <a:latin typeface="Carlito"/>
                <a:cs typeface="Carlito"/>
              </a:rPr>
              <a:t> </a:t>
            </a:r>
            <a:r>
              <a:rPr lang="en-US" sz="2400" spc="-5" dirty="0">
                <a:solidFill>
                  <a:srgbClr val="404040"/>
                </a:solidFill>
                <a:latin typeface="Carlito"/>
                <a:cs typeface="Carlito"/>
              </a:rPr>
              <a:t>wasn’t</a:t>
            </a:r>
            <a:endParaRPr lang="en-US" sz="2400" dirty="0">
              <a:latin typeface="Carlito"/>
              <a:cs typeface="Carlito"/>
            </a:endParaRPr>
          </a:p>
          <a:p>
            <a:pPr marL="0" indent="0">
              <a:lnSpc>
                <a:spcPts val="2300"/>
              </a:lnSpc>
              <a:buNone/>
            </a:pPr>
            <a:r>
              <a:rPr lang="en-US" sz="2400" spc="-5" dirty="0">
                <a:solidFill>
                  <a:srgbClr val="404040"/>
                </a:solidFill>
                <a:latin typeface="Carlito"/>
                <a:cs typeface="Carlito"/>
              </a:rPr>
              <a:t>until </a:t>
            </a:r>
            <a:r>
              <a:rPr lang="en-US" sz="2400" dirty="0">
                <a:solidFill>
                  <a:srgbClr val="404040"/>
                </a:solidFill>
                <a:latin typeface="Carlito"/>
                <a:cs typeface="Carlito"/>
              </a:rPr>
              <a:t>the end </a:t>
            </a:r>
            <a:r>
              <a:rPr lang="en-US" sz="2400" spc="-5" dirty="0">
                <a:solidFill>
                  <a:srgbClr val="404040"/>
                </a:solidFill>
                <a:latin typeface="Carlito"/>
                <a:cs typeface="Carlito"/>
              </a:rPr>
              <a:t>of</a:t>
            </a:r>
            <a:r>
              <a:rPr lang="en-US" sz="2400" spc="-105" dirty="0">
                <a:solidFill>
                  <a:srgbClr val="404040"/>
                </a:solidFill>
                <a:latin typeface="Carlito"/>
                <a:cs typeface="Carlito"/>
              </a:rPr>
              <a:t> </a:t>
            </a:r>
            <a:r>
              <a:rPr lang="en-US" sz="2400" dirty="0">
                <a:solidFill>
                  <a:srgbClr val="404040"/>
                </a:solidFill>
                <a:latin typeface="Carlito"/>
                <a:cs typeface="Carlito"/>
              </a:rPr>
              <a:t>2015</a:t>
            </a:r>
            <a:r>
              <a:rPr lang="en-US" sz="2400" dirty="0" smtClean="0">
                <a:solidFill>
                  <a:srgbClr val="404040"/>
                </a:solidFill>
                <a:latin typeface="Carlito"/>
                <a:cs typeface="Carlito"/>
              </a:rPr>
              <a:t>.</a:t>
            </a:r>
            <a:br>
              <a:rPr lang="en-US" sz="2400" dirty="0" smtClean="0">
                <a:solidFill>
                  <a:srgbClr val="404040"/>
                </a:solidFill>
                <a:latin typeface="Carlito"/>
                <a:cs typeface="Carlito"/>
              </a:rPr>
            </a:br>
            <a:endParaRPr lang="en-US" sz="2400" dirty="0">
              <a:latin typeface="Carlito"/>
              <a:cs typeface="Carlito"/>
            </a:endParaRPr>
          </a:p>
          <a:p>
            <a:pPr marL="12700">
              <a:lnSpc>
                <a:spcPts val="2305"/>
              </a:lnSpc>
              <a:spcBef>
                <a:spcPts val="1200"/>
              </a:spcBef>
            </a:pPr>
            <a:r>
              <a:rPr lang="en-US" sz="2400" spc="-5" dirty="0" smtClean="0">
                <a:solidFill>
                  <a:srgbClr val="404040"/>
                </a:solidFill>
                <a:latin typeface="Carlito"/>
                <a:cs typeface="Carlito"/>
              </a:rPr>
              <a:t>Successful </a:t>
            </a:r>
            <a:r>
              <a:rPr lang="en-US" sz="2400" dirty="0">
                <a:solidFill>
                  <a:srgbClr val="404040"/>
                </a:solidFill>
                <a:latin typeface="Carlito"/>
                <a:cs typeface="Carlito"/>
              </a:rPr>
              <a:t>landings in</a:t>
            </a:r>
            <a:r>
              <a:rPr lang="en-US" sz="2400" spc="-70" dirty="0">
                <a:solidFill>
                  <a:srgbClr val="404040"/>
                </a:solidFill>
                <a:latin typeface="Carlito"/>
                <a:cs typeface="Carlito"/>
              </a:rPr>
              <a:t> </a:t>
            </a:r>
            <a:r>
              <a:rPr lang="en-US" sz="2400" spc="-20" dirty="0">
                <a:solidFill>
                  <a:srgbClr val="404040"/>
                </a:solidFill>
                <a:latin typeface="Carlito"/>
                <a:cs typeface="Carlito"/>
              </a:rPr>
              <a:t>general</a:t>
            </a:r>
            <a:endParaRPr lang="en-US" sz="2400" dirty="0">
              <a:latin typeface="Carlito"/>
              <a:cs typeface="Carlito"/>
            </a:endParaRPr>
          </a:p>
          <a:p>
            <a:pPr marL="0" indent="0">
              <a:lnSpc>
                <a:spcPts val="2305"/>
              </a:lnSpc>
              <a:buNone/>
            </a:pPr>
            <a:r>
              <a:rPr lang="en-US" sz="2400" dirty="0">
                <a:solidFill>
                  <a:srgbClr val="404040"/>
                </a:solidFill>
                <a:latin typeface="Carlito"/>
                <a:cs typeface="Carlito"/>
              </a:rPr>
              <a:t>appear </a:t>
            </a:r>
            <a:r>
              <a:rPr lang="en-US" sz="2400" spc="-20" dirty="0">
                <a:solidFill>
                  <a:srgbClr val="404040"/>
                </a:solidFill>
                <a:latin typeface="Carlito"/>
                <a:cs typeface="Carlito"/>
              </a:rPr>
              <a:t>starting</a:t>
            </a:r>
            <a:r>
              <a:rPr lang="en-US" sz="2400" spc="-5" dirty="0">
                <a:solidFill>
                  <a:srgbClr val="404040"/>
                </a:solidFill>
                <a:latin typeface="Carlito"/>
                <a:cs typeface="Carlito"/>
              </a:rPr>
              <a:t> </a:t>
            </a:r>
            <a:r>
              <a:rPr lang="en-US" sz="2400" dirty="0">
                <a:solidFill>
                  <a:srgbClr val="404040"/>
                </a:solidFill>
                <a:latin typeface="Carlito"/>
                <a:cs typeface="Carlito"/>
              </a:rPr>
              <a:t>2014.</a:t>
            </a:r>
            <a:endParaRPr lang="en-US" sz="2400" dirty="0">
              <a:latin typeface="Carlito"/>
              <a:cs typeface="Carlito"/>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object 5"/>
          <p:cNvSpPr/>
          <p:nvPr/>
        </p:nvSpPr>
        <p:spPr>
          <a:xfrm>
            <a:off x="6027811" y="2126362"/>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990829" cy="4351338"/>
          </a:xfrm>
          <a:prstGeom prst="rect">
            <a:avLst/>
          </a:prstGeom>
        </p:spPr>
        <p:txBody>
          <a:bodyPr lIns="91440" tIns="45720" rIns="91440" bIns="45720" anchor="t">
            <a:normAutofit/>
          </a:bodyPr>
          <a:lstStyle/>
          <a:p>
            <a:pPr marL="12700" marR="5080">
              <a:lnSpc>
                <a:spcPct val="917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20" dirty="0">
                <a:solidFill>
                  <a:srgbClr val="404040"/>
                </a:solidFill>
                <a:latin typeface="Carlito"/>
                <a:cs typeface="Carlito"/>
              </a:rPr>
              <a:t>four  booster </a:t>
            </a:r>
            <a:r>
              <a:rPr lang="en-US" sz="2400" spc="-25" dirty="0">
                <a:solidFill>
                  <a:srgbClr val="404040"/>
                </a:solidFill>
                <a:latin typeface="Carlito"/>
                <a:cs typeface="Carlito"/>
              </a:rPr>
              <a:t>versions </a:t>
            </a:r>
            <a:r>
              <a:rPr lang="en-US" sz="2400" spc="-5" dirty="0">
                <a:solidFill>
                  <a:srgbClr val="404040"/>
                </a:solidFill>
                <a:latin typeface="Carlito"/>
                <a:cs typeface="Carlito"/>
              </a:rPr>
              <a:t>that had  successful </a:t>
            </a:r>
            <a:r>
              <a:rPr lang="en-US" sz="2400" spc="-20" dirty="0">
                <a:solidFill>
                  <a:srgbClr val="404040"/>
                </a:solidFill>
                <a:latin typeface="Carlito"/>
                <a:cs typeface="Carlito"/>
              </a:rPr>
              <a:t>drone </a:t>
            </a:r>
            <a:r>
              <a:rPr lang="en-US" sz="2400" spc="-5" dirty="0">
                <a:solidFill>
                  <a:srgbClr val="404040"/>
                </a:solidFill>
                <a:latin typeface="Carlito"/>
                <a:cs typeface="Carlito"/>
              </a:rPr>
              <a:t>ship</a:t>
            </a:r>
            <a:r>
              <a:rPr lang="en-US" sz="2400" spc="-100" dirty="0">
                <a:solidFill>
                  <a:srgbClr val="404040"/>
                </a:solidFill>
                <a:latin typeface="Carlito"/>
                <a:cs typeface="Carlito"/>
              </a:rPr>
              <a:t> </a:t>
            </a:r>
            <a:r>
              <a:rPr lang="en-US" sz="2400" dirty="0">
                <a:solidFill>
                  <a:srgbClr val="404040"/>
                </a:solidFill>
                <a:latin typeface="Carlito"/>
                <a:cs typeface="Carlito"/>
              </a:rPr>
              <a:t>landings  and a </a:t>
            </a:r>
            <a:r>
              <a:rPr lang="en-US" sz="2400" spc="-5" dirty="0">
                <a:solidFill>
                  <a:srgbClr val="404040"/>
                </a:solidFill>
                <a:latin typeface="Carlito"/>
                <a:cs typeface="Carlito"/>
              </a:rPr>
              <a:t>payload mass between  </a:t>
            </a:r>
            <a:r>
              <a:rPr lang="en-US" sz="2400" dirty="0">
                <a:solidFill>
                  <a:srgbClr val="404040"/>
                </a:solidFill>
                <a:latin typeface="Carlito"/>
                <a:cs typeface="Carlito"/>
              </a:rPr>
              <a:t>4000 and 6000</a:t>
            </a:r>
            <a:r>
              <a:rPr lang="en-US" sz="2400" spc="-165" dirty="0">
                <a:solidFill>
                  <a:srgbClr val="404040"/>
                </a:solidFill>
                <a:latin typeface="Carlito"/>
                <a:cs typeface="Carlito"/>
              </a:rPr>
              <a:t> </a:t>
            </a:r>
            <a:r>
              <a:rPr lang="en-US" sz="2400" spc="-25" dirty="0" err="1">
                <a:solidFill>
                  <a:srgbClr val="404040"/>
                </a:solidFill>
                <a:latin typeface="Carlito"/>
                <a:cs typeface="Carlito"/>
              </a:rPr>
              <a:t>noninclusively</a:t>
            </a:r>
            <a:r>
              <a:rPr lang="en-US" sz="2400" spc="-25" dirty="0">
                <a:solidFill>
                  <a:srgbClr val="404040"/>
                </a:solidFill>
                <a:latin typeface="Carlito"/>
                <a:cs typeface="Carlito"/>
              </a:rPr>
              <a:t>.</a:t>
            </a:r>
            <a:endParaRPr lang="en-US" sz="2400" dirty="0">
              <a:latin typeface="Carlito"/>
              <a:cs typeface="Carlito"/>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object 5"/>
          <p:cNvSpPr/>
          <p:nvPr/>
        </p:nvSpPr>
        <p:spPr>
          <a:xfrm>
            <a:off x="4879258" y="2183892"/>
            <a:ext cx="6886956" cy="26380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15846"/>
            <a:ext cx="9866413" cy="4188542"/>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Collected data from public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and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Wikipedia page. Created labels  column ‘class’ which classifies successful landings. Explored data using SQL,  visualization, folium maps, and dashboards. </a:t>
            </a:r>
            <a:r>
              <a:rPr lang="en-US" sz="2200" dirty="0" smtClean="0">
                <a:solidFill>
                  <a:schemeClr val="accent3">
                    <a:lumMod val="25000"/>
                  </a:schemeClr>
                </a:solidFill>
                <a:latin typeface="Abadi" panose="020B0604020104020204" pitchFamily="34" charset="0"/>
              </a:rPr>
              <a:t/>
            </a:r>
            <a:br>
              <a:rPr lang="en-US" sz="2200" dirty="0" smtClean="0">
                <a:solidFill>
                  <a:schemeClr val="accent3">
                    <a:lumMod val="25000"/>
                  </a:schemeClr>
                </a:solidFill>
                <a:latin typeface="Abadi" panose="020B0604020104020204" pitchFamily="34" charset="0"/>
              </a:rPr>
            </a:br>
            <a:r>
              <a:rPr lang="en-US" sz="2200" dirty="0" smtClean="0">
                <a:solidFill>
                  <a:schemeClr val="accent3">
                    <a:lumMod val="25000"/>
                  </a:schemeClr>
                </a:solidFill>
                <a:latin typeface="Abadi" panose="020B0604020104020204" pitchFamily="34" charset="0"/>
              </a:rPr>
              <a:t>Gathered </a:t>
            </a:r>
            <a:r>
              <a:rPr lang="en-US" sz="2200" dirty="0">
                <a:solidFill>
                  <a:schemeClr val="accent3">
                    <a:lumMod val="25000"/>
                  </a:schemeClr>
                </a:solidFill>
                <a:latin typeface="Abadi" panose="020B0604020104020204" pitchFamily="34" charset="0"/>
              </a:rPr>
              <a:t>relevant columns to be used as  features. Changed all categorical variables to binary using one hot encoding.  Standardized data and used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find best parameters for machine learning  models. Visualize accuracy score of all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247332" cy="4351338"/>
          </a:xfrm>
          <a:prstGeom prst="rect">
            <a:avLst/>
          </a:prstGeom>
        </p:spPr>
        <p:txBody>
          <a:bodyPr>
            <a:normAutofit fontScale="85000" lnSpcReduction="10000"/>
          </a:bodyPr>
          <a:lstStyle/>
          <a:p>
            <a:pPr marL="12700">
              <a:lnSpc>
                <a:spcPts val="2305"/>
              </a:lnSpc>
              <a:spcBef>
                <a:spcPts val="105"/>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a </a:t>
            </a:r>
            <a:r>
              <a:rPr lang="en-US" sz="2400" spc="-15" dirty="0">
                <a:solidFill>
                  <a:srgbClr val="404040"/>
                </a:solidFill>
                <a:latin typeface="Carlito"/>
                <a:cs typeface="Carlito"/>
              </a:rPr>
              <a:t>count </a:t>
            </a:r>
            <a:r>
              <a:rPr lang="en-US" sz="2400" spc="-5" dirty="0">
                <a:solidFill>
                  <a:srgbClr val="404040"/>
                </a:solidFill>
                <a:latin typeface="Carlito"/>
                <a:cs typeface="Carlito"/>
              </a:rPr>
              <a:t>of</a:t>
            </a:r>
            <a:r>
              <a:rPr lang="en-US" sz="2400" spc="-140" dirty="0">
                <a:solidFill>
                  <a:srgbClr val="404040"/>
                </a:solidFill>
                <a:latin typeface="Carlito"/>
                <a:cs typeface="Carlito"/>
              </a:rPr>
              <a:t> </a:t>
            </a:r>
            <a:r>
              <a:rPr lang="en-US" sz="2400" dirty="0">
                <a:solidFill>
                  <a:srgbClr val="404040"/>
                </a:solidFill>
                <a:latin typeface="Carlito"/>
                <a:cs typeface="Carlito"/>
              </a:rPr>
              <a:t>each</a:t>
            </a:r>
            <a:endParaRPr lang="en-US" sz="2400" dirty="0">
              <a:latin typeface="Carlito"/>
              <a:cs typeface="Carlito"/>
            </a:endParaRPr>
          </a:p>
          <a:p>
            <a:pPr marL="0" indent="0">
              <a:lnSpc>
                <a:spcPts val="2305"/>
              </a:lnSpc>
              <a:buNone/>
            </a:pPr>
            <a:r>
              <a:rPr lang="en-US" sz="2400" spc="-5" dirty="0">
                <a:solidFill>
                  <a:srgbClr val="404040"/>
                </a:solidFill>
                <a:latin typeface="Carlito"/>
                <a:cs typeface="Carlito"/>
              </a:rPr>
              <a:t>mission</a:t>
            </a:r>
            <a:r>
              <a:rPr lang="en-US" sz="2400" spc="-10" dirty="0">
                <a:solidFill>
                  <a:srgbClr val="404040"/>
                </a:solidFill>
                <a:latin typeface="Carlito"/>
                <a:cs typeface="Carlito"/>
              </a:rPr>
              <a:t> </a:t>
            </a:r>
            <a:r>
              <a:rPr lang="en-US" sz="2400" spc="-15" dirty="0">
                <a:solidFill>
                  <a:srgbClr val="404040"/>
                </a:solidFill>
                <a:latin typeface="Carlito"/>
                <a:cs typeface="Carlito"/>
              </a:rPr>
              <a:t>outcome</a:t>
            </a:r>
            <a:r>
              <a:rPr lang="en-US" sz="2400" spc="-15" dirty="0" smtClean="0">
                <a:solidFill>
                  <a:srgbClr val="404040"/>
                </a:solidFill>
                <a:latin typeface="Carlito"/>
                <a:cs typeface="Carlito"/>
              </a:rPr>
              <a:t>.</a:t>
            </a:r>
            <a:br>
              <a:rPr lang="en-US" sz="2400" spc="-15" dirty="0" smtClean="0">
                <a:solidFill>
                  <a:srgbClr val="404040"/>
                </a:solidFill>
                <a:latin typeface="Carlito"/>
                <a:cs typeface="Carlito"/>
              </a:rPr>
            </a:br>
            <a:endParaRPr lang="en-US" sz="2400" dirty="0">
              <a:latin typeface="Carlito"/>
              <a:cs typeface="Carlito"/>
            </a:endParaRPr>
          </a:p>
          <a:p>
            <a:pPr marL="12700" marR="83820">
              <a:lnSpc>
                <a:spcPts val="2200"/>
              </a:lnSpc>
              <a:spcBef>
                <a:spcPts val="1440"/>
              </a:spcBef>
            </a:pPr>
            <a:r>
              <a:rPr lang="en-US" sz="2400" dirty="0" err="1">
                <a:solidFill>
                  <a:srgbClr val="404040"/>
                </a:solidFill>
                <a:latin typeface="Carlito"/>
                <a:cs typeface="Carlito"/>
              </a:rPr>
              <a:t>SpaceX</a:t>
            </a:r>
            <a:r>
              <a:rPr lang="en-US" sz="2400" dirty="0">
                <a:solidFill>
                  <a:srgbClr val="404040"/>
                </a:solidFill>
                <a:latin typeface="Carlito"/>
                <a:cs typeface="Carlito"/>
              </a:rPr>
              <a:t> </a:t>
            </a:r>
            <a:r>
              <a:rPr lang="en-US" sz="2400" spc="-5" dirty="0">
                <a:solidFill>
                  <a:srgbClr val="404040"/>
                </a:solidFill>
                <a:latin typeface="Carlito"/>
                <a:cs typeface="Carlito"/>
              </a:rPr>
              <a:t>appears </a:t>
            </a:r>
            <a:r>
              <a:rPr lang="en-US" sz="2400" spc="-20" dirty="0">
                <a:solidFill>
                  <a:srgbClr val="404040"/>
                </a:solidFill>
                <a:latin typeface="Carlito"/>
                <a:cs typeface="Carlito"/>
              </a:rPr>
              <a:t>to </a:t>
            </a:r>
            <a:r>
              <a:rPr lang="en-US" sz="2400" spc="-5" dirty="0">
                <a:solidFill>
                  <a:srgbClr val="404040"/>
                </a:solidFill>
                <a:latin typeface="Carlito"/>
                <a:cs typeface="Carlito"/>
              </a:rPr>
              <a:t>achieve </a:t>
            </a:r>
            <a:r>
              <a:rPr lang="en-US" sz="2400" dirty="0">
                <a:solidFill>
                  <a:srgbClr val="404040"/>
                </a:solidFill>
                <a:latin typeface="Carlito"/>
                <a:cs typeface="Carlito"/>
              </a:rPr>
              <a:t>its  </a:t>
            </a:r>
            <a:r>
              <a:rPr lang="en-US" sz="2400" spc="-5" dirty="0">
                <a:solidFill>
                  <a:srgbClr val="404040"/>
                </a:solidFill>
                <a:latin typeface="Carlito"/>
                <a:cs typeface="Carlito"/>
              </a:rPr>
              <a:t>mission </a:t>
            </a:r>
            <a:r>
              <a:rPr lang="en-US" sz="2400" spc="-20" dirty="0">
                <a:solidFill>
                  <a:srgbClr val="404040"/>
                </a:solidFill>
                <a:latin typeface="Carlito"/>
                <a:cs typeface="Carlito"/>
              </a:rPr>
              <a:t>outcome </a:t>
            </a:r>
            <a:r>
              <a:rPr lang="en-US" sz="2400" spc="-5" dirty="0">
                <a:solidFill>
                  <a:srgbClr val="404040"/>
                </a:solidFill>
                <a:latin typeface="Carlito"/>
                <a:cs typeface="Carlito"/>
              </a:rPr>
              <a:t>nearly </a:t>
            </a:r>
            <a:r>
              <a:rPr lang="en-US" sz="2400" dirty="0">
                <a:solidFill>
                  <a:srgbClr val="404040"/>
                </a:solidFill>
                <a:latin typeface="Carlito"/>
                <a:cs typeface="Carlito"/>
              </a:rPr>
              <a:t>99% </a:t>
            </a:r>
            <a:r>
              <a:rPr lang="en-US" sz="2400" spc="-5" dirty="0">
                <a:solidFill>
                  <a:srgbClr val="404040"/>
                </a:solidFill>
                <a:latin typeface="Carlito"/>
                <a:cs typeface="Carlito"/>
              </a:rPr>
              <a:t>of</a:t>
            </a:r>
            <a:r>
              <a:rPr lang="en-US" sz="2400" spc="-100" dirty="0">
                <a:solidFill>
                  <a:srgbClr val="404040"/>
                </a:solidFill>
                <a:latin typeface="Carlito"/>
                <a:cs typeface="Carlito"/>
              </a:rPr>
              <a:t> </a:t>
            </a:r>
            <a:r>
              <a:rPr lang="en-US" sz="2400" dirty="0">
                <a:solidFill>
                  <a:srgbClr val="404040"/>
                </a:solidFill>
                <a:latin typeface="Carlito"/>
                <a:cs typeface="Carlito"/>
              </a:rPr>
              <a:t>the  </a:t>
            </a:r>
            <a:r>
              <a:rPr lang="en-US" sz="2400" spc="-5" dirty="0">
                <a:solidFill>
                  <a:srgbClr val="404040"/>
                </a:solidFill>
                <a:latin typeface="Carlito"/>
                <a:cs typeface="Carlito"/>
              </a:rPr>
              <a:t>time</a:t>
            </a:r>
            <a:r>
              <a:rPr lang="en-US" sz="2400" spc="-5" dirty="0" smtClean="0">
                <a:solidFill>
                  <a:srgbClr val="404040"/>
                </a:solidFill>
                <a:latin typeface="Carlito"/>
                <a:cs typeface="Carlito"/>
              </a:rPr>
              <a:t>.</a:t>
            </a:r>
            <a:br>
              <a:rPr lang="en-US" sz="2400" spc="-5" dirty="0" smtClean="0">
                <a:solidFill>
                  <a:srgbClr val="404040"/>
                </a:solidFill>
                <a:latin typeface="Carlito"/>
                <a:cs typeface="Carlito"/>
              </a:rPr>
            </a:br>
            <a:endParaRPr lang="en-US" sz="2400" dirty="0">
              <a:latin typeface="Carlito"/>
              <a:cs typeface="Carlito"/>
            </a:endParaRPr>
          </a:p>
          <a:p>
            <a:pPr marL="12700">
              <a:lnSpc>
                <a:spcPts val="2305"/>
              </a:lnSpc>
              <a:spcBef>
                <a:spcPts val="1150"/>
              </a:spcBef>
            </a:pPr>
            <a:r>
              <a:rPr lang="en-US" sz="2400" spc="-5" dirty="0">
                <a:solidFill>
                  <a:srgbClr val="404040"/>
                </a:solidFill>
                <a:latin typeface="Carlito"/>
                <a:cs typeface="Carlito"/>
              </a:rPr>
              <a:t>This </a:t>
            </a:r>
            <a:r>
              <a:rPr lang="en-US" sz="2400" dirty="0">
                <a:solidFill>
                  <a:srgbClr val="404040"/>
                </a:solidFill>
                <a:latin typeface="Carlito"/>
                <a:cs typeface="Carlito"/>
              </a:rPr>
              <a:t>means </a:t>
            </a:r>
            <a:r>
              <a:rPr lang="en-US" sz="2400" spc="-5" dirty="0">
                <a:solidFill>
                  <a:srgbClr val="404040"/>
                </a:solidFill>
                <a:latin typeface="Carlito"/>
                <a:cs typeface="Carlito"/>
              </a:rPr>
              <a:t>that </a:t>
            </a:r>
            <a:r>
              <a:rPr lang="en-US" sz="2400" spc="-20" dirty="0">
                <a:solidFill>
                  <a:srgbClr val="404040"/>
                </a:solidFill>
                <a:latin typeface="Carlito"/>
                <a:cs typeface="Carlito"/>
              </a:rPr>
              <a:t>most </a:t>
            </a:r>
            <a:r>
              <a:rPr lang="en-US" sz="2400" dirty="0">
                <a:solidFill>
                  <a:srgbClr val="404040"/>
                </a:solidFill>
                <a:latin typeface="Carlito"/>
                <a:cs typeface="Carlito"/>
              </a:rPr>
              <a:t>of the</a:t>
            </a:r>
            <a:r>
              <a:rPr lang="en-US" sz="2400" spc="-85" dirty="0">
                <a:solidFill>
                  <a:srgbClr val="404040"/>
                </a:solidFill>
                <a:latin typeface="Carlito"/>
                <a:cs typeface="Carlito"/>
              </a:rPr>
              <a:t> </a:t>
            </a:r>
            <a:r>
              <a:rPr lang="en-US" sz="2400" spc="-5" dirty="0">
                <a:solidFill>
                  <a:srgbClr val="404040"/>
                </a:solidFill>
                <a:latin typeface="Carlito"/>
                <a:cs typeface="Carlito"/>
              </a:rPr>
              <a:t>landing</a:t>
            </a:r>
            <a:endParaRPr lang="en-US" sz="2400" dirty="0">
              <a:latin typeface="Carlito"/>
              <a:cs typeface="Carlito"/>
            </a:endParaRPr>
          </a:p>
          <a:p>
            <a:pPr marL="0" indent="0">
              <a:lnSpc>
                <a:spcPts val="2305"/>
              </a:lnSpc>
              <a:buNone/>
            </a:pPr>
            <a:r>
              <a:rPr lang="en-US" sz="2400" spc="-20" dirty="0">
                <a:solidFill>
                  <a:srgbClr val="404040"/>
                </a:solidFill>
                <a:latin typeface="Carlito"/>
                <a:cs typeface="Carlito"/>
              </a:rPr>
              <a:t>failures are</a:t>
            </a:r>
            <a:r>
              <a:rPr lang="en-US" sz="2400" spc="40" dirty="0">
                <a:solidFill>
                  <a:srgbClr val="404040"/>
                </a:solidFill>
                <a:latin typeface="Carlito"/>
                <a:cs typeface="Carlito"/>
              </a:rPr>
              <a:t> </a:t>
            </a:r>
            <a:r>
              <a:rPr lang="en-US" sz="2400" spc="-5" dirty="0">
                <a:solidFill>
                  <a:srgbClr val="404040"/>
                </a:solidFill>
                <a:latin typeface="Carlito"/>
                <a:cs typeface="Carlito"/>
              </a:rPr>
              <a:t>intended</a:t>
            </a:r>
            <a:r>
              <a:rPr lang="en-US" sz="2400" spc="-5" dirty="0" smtClean="0">
                <a:solidFill>
                  <a:srgbClr val="404040"/>
                </a:solidFill>
                <a:latin typeface="Carlito"/>
                <a:cs typeface="Carlito"/>
              </a:rPr>
              <a:t>.</a:t>
            </a:r>
            <a:br>
              <a:rPr lang="en-US" sz="2400" spc="-5" dirty="0" smtClean="0">
                <a:solidFill>
                  <a:srgbClr val="404040"/>
                </a:solidFill>
                <a:latin typeface="Carlito"/>
                <a:cs typeface="Carlito"/>
              </a:rPr>
            </a:br>
            <a:endParaRPr lang="en-US" sz="2400" dirty="0">
              <a:latin typeface="Carlito"/>
              <a:cs typeface="Carlito"/>
            </a:endParaRPr>
          </a:p>
          <a:p>
            <a:pPr marL="12700" marR="337185">
              <a:lnSpc>
                <a:spcPts val="2200"/>
              </a:lnSpc>
              <a:spcBef>
                <a:spcPts val="1440"/>
              </a:spcBef>
            </a:pPr>
            <a:r>
              <a:rPr lang="en-US" sz="2400" spc="-40" dirty="0">
                <a:solidFill>
                  <a:srgbClr val="404040"/>
                </a:solidFill>
                <a:latin typeface="Carlito"/>
                <a:cs typeface="Carlito"/>
              </a:rPr>
              <a:t>Interestingly, </a:t>
            </a:r>
            <a:r>
              <a:rPr lang="en-US" sz="2400" spc="-5" dirty="0">
                <a:solidFill>
                  <a:srgbClr val="404040"/>
                </a:solidFill>
                <a:latin typeface="Carlito"/>
                <a:cs typeface="Carlito"/>
              </a:rPr>
              <a:t>one </a:t>
            </a:r>
            <a:r>
              <a:rPr lang="en-US" sz="2400" dirty="0">
                <a:solidFill>
                  <a:srgbClr val="404040"/>
                </a:solidFill>
                <a:latin typeface="Carlito"/>
                <a:cs typeface="Carlito"/>
              </a:rPr>
              <a:t>launch </a:t>
            </a:r>
            <a:r>
              <a:rPr lang="en-US" sz="2400" spc="-5" dirty="0">
                <a:solidFill>
                  <a:srgbClr val="404040"/>
                </a:solidFill>
                <a:latin typeface="Carlito"/>
                <a:cs typeface="Carlito"/>
              </a:rPr>
              <a:t>has </a:t>
            </a:r>
            <a:r>
              <a:rPr lang="en-US" sz="2400" dirty="0">
                <a:solidFill>
                  <a:srgbClr val="404040"/>
                </a:solidFill>
                <a:latin typeface="Carlito"/>
                <a:cs typeface="Carlito"/>
              </a:rPr>
              <a:t>an  unclear </a:t>
            </a:r>
            <a:r>
              <a:rPr lang="en-US" sz="2400" spc="-10" dirty="0">
                <a:solidFill>
                  <a:srgbClr val="404040"/>
                </a:solidFill>
                <a:latin typeface="Carlito"/>
                <a:cs typeface="Carlito"/>
              </a:rPr>
              <a:t>payload </a:t>
            </a:r>
            <a:r>
              <a:rPr lang="en-US" sz="2400" spc="-25" dirty="0">
                <a:solidFill>
                  <a:srgbClr val="404040"/>
                </a:solidFill>
                <a:latin typeface="Carlito"/>
                <a:cs typeface="Carlito"/>
              </a:rPr>
              <a:t>status </a:t>
            </a:r>
            <a:r>
              <a:rPr lang="en-US" sz="2400" dirty="0">
                <a:solidFill>
                  <a:srgbClr val="404040"/>
                </a:solidFill>
                <a:latin typeface="Carlito"/>
                <a:cs typeface="Carlito"/>
              </a:rPr>
              <a:t>and  </a:t>
            </a:r>
            <a:r>
              <a:rPr lang="en-US" sz="2400" spc="-20" dirty="0">
                <a:solidFill>
                  <a:srgbClr val="404040"/>
                </a:solidFill>
                <a:latin typeface="Carlito"/>
                <a:cs typeface="Carlito"/>
              </a:rPr>
              <a:t>unfortunately </a:t>
            </a:r>
            <a:r>
              <a:rPr lang="en-US" sz="2400" spc="-5" dirty="0">
                <a:solidFill>
                  <a:srgbClr val="404040"/>
                </a:solidFill>
                <a:latin typeface="Carlito"/>
                <a:cs typeface="Carlito"/>
              </a:rPr>
              <a:t>one </a:t>
            </a:r>
            <a:r>
              <a:rPr lang="en-US" sz="2400" spc="-20" dirty="0">
                <a:solidFill>
                  <a:srgbClr val="404040"/>
                </a:solidFill>
                <a:latin typeface="Carlito"/>
                <a:cs typeface="Carlito"/>
              </a:rPr>
              <a:t>failed </a:t>
            </a:r>
            <a:r>
              <a:rPr lang="en-US" sz="2400" spc="-5" dirty="0">
                <a:solidFill>
                  <a:srgbClr val="404040"/>
                </a:solidFill>
                <a:latin typeface="Carlito"/>
                <a:cs typeface="Carlito"/>
              </a:rPr>
              <a:t>in</a:t>
            </a:r>
            <a:r>
              <a:rPr lang="en-US" sz="2400" spc="-40" dirty="0">
                <a:solidFill>
                  <a:srgbClr val="404040"/>
                </a:solidFill>
                <a:latin typeface="Carlito"/>
                <a:cs typeface="Carlito"/>
              </a:rPr>
              <a:t> </a:t>
            </a:r>
            <a:r>
              <a:rPr lang="en-US" sz="2400" spc="-15" dirty="0">
                <a:solidFill>
                  <a:srgbClr val="404040"/>
                </a:solidFill>
                <a:latin typeface="Carlito"/>
                <a:cs typeface="Carlito"/>
              </a:rPr>
              <a:t>flight.</a:t>
            </a:r>
            <a:endParaRPr lang="en-US" sz="2400" dirty="0">
              <a:latin typeface="Carlito"/>
              <a:cs typeface="Carlito"/>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object 5"/>
          <p:cNvSpPr/>
          <p:nvPr/>
        </p:nvSpPr>
        <p:spPr>
          <a:xfrm>
            <a:off x="6319044" y="2026920"/>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138313" cy="4351338"/>
          </a:xfrm>
          <a:prstGeom prst="rect">
            <a:avLst/>
          </a:prstGeom>
        </p:spPr>
        <p:txBody>
          <a:bodyPr>
            <a:normAutofit fontScale="85000" lnSpcReduction="10000"/>
          </a:bodyPr>
          <a:lstStyle/>
          <a:p>
            <a:pPr marL="12700" marR="5080">
              <a:lnSpc>
                <a:spcPct val="90100"/>
              </a:lnSpc>
              <a:spcBef>
                <a:spcPts val="34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spc="-5" dirty="0">
                <a:solidFill>
                  <a:srgbClr val="404040"/>
                </a:solidFill>
                <a:latin typeface="Carlito"/>
                <a:cs typeface="Carlito"/>
              </a:rPr>
              <a:t>that  carried </a:t>
            </a:r>
            <a:r>
              <a:rPr lang="en-US" sz="2400" dirty="0">
                <a:solidFill>
                  <a:srgbClr val="404040"/>
                </a:solidFill>
                <a:latin typeface="Carlito"/>
                <a:cs typeface="Carlito"/>
              </a:rPr>
              <a:t>the </a:t>
            </a:r>
            <a:r>
              <a:rPr lang="en-US" sz="2400" spc="-5" dirty="0">
                <a:solidFill>
                  <a:srgbClr val="404040"/>
                </a:solidFill>
                <a:latin typeface="Carlito"/>
                <a:cs typeface="Carlito"/>
              </a:rPr>
              <a:t>highest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of </a:t>
            </a:r>
            <a:r>
              <a:rPr lang="en-US" sz="2400" dirty="0">
                <a:solidFill>
                  <a:srgbClr val="404040"/>
                </a:solidFill>
                <a:latin typeface="Carlito"/>
                <a:cs typeface="Carlito"/>
              </a:rPr>
              <a:t>15600  kg.</a:t>
            </a:r>
            <a:endParaRPr lang="en-US" sz="2400" dirty="0">
              <a:latin typeface="Carlito"/>
              <a:cs typeface="Carlito"/>
            </a:endParaRPr>
          </a:p>
          <a:p>
            <a:pPr marL="12700" marR="71120">
              <a:lnSpc>
                <a:spcPts val="2200"/>
              </a:lnSpc>
              <a:spcBef>
                <a:spcPts val="1440"/>
              </a:spcBef>
            </a:pPr>
            <a:r>
              <a:rPr lang="en-US" sz="2400" spc="-5" dirty="0">
                <a:solidFill>
                  <a:srgbClr val="404040"/>
                </a:solidFill>
                <a:latin typeface="Carlito"/>
                <a:cs typeface="Carlito"/>
              </a:rPr>
              <a:t>These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spc="-20" dirty="0">
                <a:solidFill>
                  <a:srgbClr val="404040"/>
                </a:solidFill>
                <a:latin typeface="Carlito"/>
                <a:cs typeface="Carlito"/>
              </a:rPr>
              <a:t>are </a:t>
            </a:r>
            <a:r>
              <a:rPr lang="en-US" sz="2400" spc="-15" dirty="0">
                <a:solidFill>
                  <a:srgbClr val="404040"/>
                </a:solidFill>
                <a:latin typeface="Carlito"/>
                <a:cs typeface="Carlito"/>
              </a:rPr>
              <a:t>very </a:t>
            </a:r>
            <a:r>
              <a:rPr lang="en-US" sz="2400" spc="-5" dirty="0">
                <a:solidFill>
                  <a:srgbClr val="404040"/>
                </a:solidFill>
                <a:latin typeface="Carlito"/>
                <a:cs typeface="Carlito"/>
              </a:rPr>
              <a:t>similar </a:t>
            </a:r>
            <a:r>
              <a:rPr lang="en-US" sz="2400" dirty="0">
                <a:solidFill>
                  <a:srgbClr val="404040"/>
                </a:solidFill>
                <a:latin typeface="Carlito"/>
                <a:cs typeface="Carlito"/>
              </a:rPr>
              <a:t>and  all </a:t>
            </a:r>
            <a:r>
              <a:rPr lang="en-US" sz="2400" spc="-20" dirty="0">
                <a:solidFill>
                  <a:srgbClr val="404040"/>
                </a:solidFill>
                <a:latin typeface="Carlito"/>
                <a:cs typeface="Carlito"/>
              </a:rPr>
              <a:t>are </a:t>
            </a:r>
            <a:r>
              <a:rPr lang="en-US" sz="2400" spc="-5" dirty="0">
                <a:solidFill>
                  <a:srgbClr val="404040"/>
                </a:solidFill>
                <a:latin typeface="Carlito"/>
                <a:cs typeface="Carlito"/>
              </a:rPr>
              <a:t>of </a:t>
            </a:r>
            <a:r>
              <a:rPr lang="en-US" sz="2400" dirty="0">
                <a:solidFill>
                  <a:srgbClr val="404040"/>
                </a:solidFill>
                <a:latin typeface="Carlito"/>
                <a:cs typeface="Carlito"/>
              </a:rPr>
              <a:t>the F9 B5 </a:t>
            </a:r>
            <a:r>
              <a:rPr lang="en-US" sz="2400" spc="-5" dirty="0">
                <a:solidFill>
                  <a:srgbClr val="404040"/>
                </a:solidFill>
                <a:latin typeface="Carlito"/>
                <a:cs typeface="Carlito"/>
              </a:rPr>
              <a:t>B10xx.x</a:t>
            </a:r>
            <a:r>
              <a:rPr lang="en-US" sz="2400" spc="-140" dirty="0">
                <a:solidFill>
                  <a:srgbClr val="404040"/>
                </a:solidFill>
                <a:latin typeface="Carlito"/>
                <a:cs typeface="Carlito"/>
              </a:rPr>
              <a:t> </a:t>
            </a:r>
            <a:r>
              <a:rPr lang="en-US" sz="2400" spc="-45" dirty="0">
                <a:solidFill>
                  <a:srgbClr val="404040"/>
                </a:solidFill>
                <a:latin typeface="Carlito"/>
                <a:cs typeface="Carlito"/>
              </a:rPr>
              <a:t>variety.</a:t>
            </a:r>
            <a:endParaRPr lang="en-US" sz="2400" dirty="0">
              <a:latin typeface="Carlito"/>
              <a:cs typeface="Carlito"/>
            </a:endParaRPr>
          </a:p>
          <a:p>
            <a:pPr marL="12700" marR="27305">
              <a:lnSpc>
                <a:spcPts val="2210"/>
              </a:lnSpc>
              <a:spcBef>
                <a:spcPts val="1395"/>
              </a:spcBef>
            </a:pPr>
            <a:r>
              <a:rPr lang="en-US" sz="2400" spc="-5" dirty="0">
                <a:solidFill>
                  <a:srgbClr val="404040"/>
                </a:solidFill>
                <a:latin typeface="Carlito"/>
                <a:cs typeface="Carlito"/>
              </a:rPr>
              <a:t>This </a:t>
            </a:r>
            <a:r>
              <a:rPr lang="en-US" sz="2400" spc="-25" dirty="0">
                <a:solidFill>
                  <a:srgbClr val="404040"/>
                </a:solidFill>
                <a:latin typeface="Carlito"/>
                <a:cs typeface="Carlito"/>
              </a:rPr>
              <a:t>likely </a:t>
            </a:r>
            <a:r>
              <a:rPr lang="en-US" sz="2400" spc="-20" dirty="0">
                <a:solidFill>
                  <a:srgbClr val="404040"/>
                </a:solidFill>
                <a:latin typeface="Carlito"/>
                <a:cs typeface="Carlito"/>
              </a:rPr>
              <a:t>indicates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a:t>
            </a:r>
            <a:r>
              <a:rPr lang="en-US" sz="2400" spc="-25" dirty="0">
                <a:solidFill>
                  <a:srgbClr val="404040"/>
                </a:solidFill>
                <a:latin typeface="Carlito"/>
                <a:cs typeface="Carlito"/>
              </a:rPr>
              <a:t>correlates  </a:t>
            </a:r>
            <a:r>
              <a:rPr lang="en-US" sz="2400" spc="-5" dirty="0">
                <a:solidFill>
                  <a:srgbClr val="404040"/>
                </a:solidFill>
                <a:latin typeface="Carlito"/>
                <a:cs typeface="Carlito"/>
              </a:rPr>
              <a:t>with </a:t>
            </a:r>
            <a:r>
              <a:rPr lang="en-US" sz="2400" dirty="0">
                <a:solidFill>
                  <a:srgbClr val="404040"/>
                </a:solidFill>
                <a:latin typeface="Carlito"/>
                <a:cs typeface="Carlito"/>
              </a:rPr>
              <a:t>the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spc="-5" dirty="0">
                <a:solidFill>
                  <a:srgbClr val="404040"/>
                </a:solidFill>
                <a:latin typeface="Carlito"/>
                <a:cs typeface="Carlito"/>
              </a:rPr>
              <a:t>that is</a:t>
            </a:r>
            <a:r>
              <a:rPr lang="en-US" sz="2400" spc="15" dirty="0">
                <a:solidFill>
                  <a:srgbClr val="404040"/>
                </a:solidFill>
                <a:latin typeface="Carlito"/>
                <a:cs typeface="Carlito"/>
              </a:rPr>
              <a:t> </a:t>
            </a:r>
            <a:r>
              <a:rPr lang="en-US" sz="2400" spc="-5" dirty="0">
                <a:solidFill>
                  <a:srgbClr val="404040"/>
                </a:solidFill>
                <a:latin typeface="Carlito"/>
                <a:cs typeface="Carlito"/>
              </a:rPr>
              <a:t>used.</a:t>
            </a:r>
            <a:endParaRPr lang="en-US" sz="2400" dirty="0">
              <a:latin typeface="Carlito"/>
              <a:cs typeface="Carlito"/>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object 2"/>
          <p:cNvSpPr/>
          <p:nvPr/>
        </p:nvSpPr>
        <p:spPr>
          <a:xfrm>
            <a:off x="5115232" y="1340448"/>
            <a:ext cx="5811011" cy="488594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2452" y="1825625"/>
            <a:ext cx="3923071" cy="4351338"/>
          </a:xfrm>
          <a:prstGeom prst="rect">
            <a:avLst/>
          </a:prstGeom>
        </p:spPr>
        <p:txBody>
          <a:bodyPr lIns="91440" tIns="45720" rIns="91440" bIns="45720" anchor="t">
            <a:normAutofit/>
          </a:bodyPr>
          <a:lstStyle/>
          <a:p>
            <a:pPr marL="12700" marR="5080">
              <a:spcBef>
                <a:spcPts val="34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5" dirty="0">
                <a:solidFill>
                  <a:srgbClr val="404040"/>
                </a:solidFill>
                <a:latin typeface="Carlito"/>
                <a:cs typeface="Carlito"/>
              </a:rPr>
              <a:t>Month,</a:t>
            </a:r>
            <a:r>
              <a:rPr lang="en-US" sz="2400" spc="-145" dirty="0">
                <a:solidFill>
                  <a:srgbClr val="404040"/>
                </a:solidFill>
                <a:latin typeface="Carlito"/>
                <a:cs typeface="Carlito"/>
              </a:rPr>
              <a:t> </a:t>
            </a:r>
            <a:r>
              <a:rPr lang="en-US" sz="2400" spc="-5" dirty="0">
                <a:solidFill>
                  <a:srgbClr val="404040"/>
                </a:solidFill>
                <a:latin typeface="Carlito"/>
                <a:cs typeface="Carlito"/>
              </a:rPr>
              <a:t>Landing  </a:t>
            </a:r>
            <a:r>
              <a:rPr lang="en-US" sz="2400" spc="-10" dirty="0">
                <a:solidFill>
                  <a:srgbClr val="404040"/>
                </a:solidFill>
                <a:latin typeface="Carlito"/>
                <a:cs typeface="Carlito"/>
              </a:rPr>
              <a:t>Outcome, Booster </a:t>
            </a:r>
            <a:r>
              <a:rPr lang="en-US" sz="2400" spc="-40" dirty="0">
                <a:solidFill>
                  <a:srgbClr val="404040"/>
                </a:solidFill>
                <a:latin typeface="Carlito"/>
                <a:cs typeface="Carlito"/>
              </a:rPr>
              <a:t>Version,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5" dirty="0">
                <a:solidFill>
                  <a:srgbClr val="404040"/>
                </a:solidFill>
                <a:latin typeface="Carlito"/>
                <a:cs typeface="Carlito"/>
              </a:rPr>
              <a:t>(kg), </a:t>
            </a:r>
            <a:r>
              <a:rPr lang="en-US" sz="2400" dirty="0">
                <a:solidFill>
                  <a:srgbClr val="404040"/>
                </a:solidFill>
                <a:latin typeface="Carlito"/>
                <a:cs typeface="Carlito"/>
              </a:rPr>
              <a:t>and </a:t>
            </a:r>
            <a:r>
              <a:rPr lang="en-US" sz="2400" spc="-5" dirty="0">
                <a:solidFill>
                  <a:srgbClr val="404040"/>
                </a:solidFill>
                <a:latin typeface="Carlito"/>
                <a:cs typeface="Carlito"/>
              </a:rPr>
              <a:t>Launch </a:t>
            </a:r>
            <a:r>
              <a:rPr lang="en-US" sz="2400" spc="-20" dirty="0">
                <a:solidFill>
                  <a:srgbClr val="404040"/>
                </a:solidFill>
                <a:latin typeface="Carlito"/>
                <a:cs typeface="Carlito"/>
              </a:rPr>
              <a:t>site </a:t>
            </a:r>
            <a:r>
              <a:rPr lang="en-US" sz="2400" spc="-5" dirty="0">
                <a:solidFill>
                  <a:srgbClr val="404040"/>
                </a:solidFill>
                <a:latin typeface="Carlito"/>
                <a:cs typeface="Carlito"/>
              </a:rPr>
              <a:t>of </a:t>
            </a:r>
            <a:r>
              <a:rPr lang="en-US" sz="2400" dirty="0">
                <a:solidFill>
                  <a:srgbClr val="404040"/>
                </a:solidFill>
                <a:latin typeface="Carlito"/>
                <a:cs typeface="Carlito"/>
              </a:rPr>
              <a:t>2015  launches </a:t>
            </a:r>
            <a:r>
              <a:rPr lang="en-US" sz="2400" spc="-10" dirty="0">
                <a:solidFill>
                  <a:srgbClr val="404040"/>
                </a:solidFill>
                <a:latin typeface="Carlito"/>
                <a:cs typeface="Carlito"/>
              </a:rPr>
              <a:t>where </a:t>
            </a:r>
            <a:r>
              <a:rPr lang="en-US" sz="2400" spc="-25" dirty="0">
                <a:solidFill>
                  <a:srgbClr val="404040"/>
                </a:solidFill>
                <a:latin typeface="Carlito"/>
                <a:cs typeface="Carlito"/>
              </a:rPr>
              <a:t>stage </a:t>
            </a:r>
            <a:r>
              <a:rPr lang="en-US" sz="2400" dirty="0">
                <a:solidFill>
                  <a:srgbClr val="404040"/>
                </a:solidFill>
                <a:latin typeface="Carlito"/>
                <a:cs typeface="Carlito"/>
              </a:rPr>
              <a:t>1 </a:t>
            </a:r>
            <a:r>
              <a:rPr lang="en-US" sz="2400" spc="-20" dirty="0">
                <a:solidFill>
                  <a:srgbClr val="404040"/>
                </a:solidFill>
                <a:latin typeface="Carlito"/>
                <a:cs typeface="Carlito"/>
              </a:rPr>
              <a:t>failed </a:t>
            </a:r>
            <a:r>
              <a:rPr lang="en-US" sz="2400" spc="-15" dirty="0">
                <a:solidFill>
                  <a:srgbClr val="404040"/>
                </a:solidFill>
                <a:latin typeface="Carlito"/>
                <a:cs typeface="Carlito"/>
              </a:rPr>
              <a:t>to </a:t>
            </a:r>
            <a:r>
              <a:rPr lang="en-US" sz="2400" spc="-5" dirty="0">
                <a:solidFill>
                  <a:srgbClr val="404040"/>
                </a:solidFill>
                <a:latin typeface="Carlito"/>
                <a:cs typeface="Carlito"/>
              </a:rPr>
              <a:t>land  on </a:t>
            </a:r>
            <a:r>
              <a:rPr lang="en-US" sz="2400" dirty="0">
                <a:solidFill>
                  <a:srgbClr val="404040"/>
                </a:solidFill>
                <a:latin typeface="Carlito"/>
                <a:cs typeface="Carlito"/>
              </a:rPr>
              <a:t>a </a:t>
            </a:r>
            <a:r>
              <a:rPr lang="en-US" sz="2400" spc="-20" dirty="0">
                <a:solidFill>
                  <a:srgbClr val="404040"/>
                </a:solidFill>
                <a:latin typeface="Carlito"/>
                <a:cs typeface="Carlito"/>
              </a:rPr>
              <a:t>drone</a:t>
            </a:r>
            <a:r>
              <a:rPr lang="en-US" sz="2400" spc="-80" dirty="0">
                <a:solidFill>
                  <a:srgbClr val="404040"/>
                </a:solidFill>
                <a:latin typeface="Carlito"/>
                <a:cs typeface="Carlito"/>
              </a:rPr>
              <a:t> </a:t>
            </a:r>
            <a:r>
              <a:rPr lang="en-US" sz="2400" spc="-5" dirty="0">
                <a:solidFill>
                  <a:srgbClr val="404040"/>
                </a:solidFill>
                <a:latin typeface="Carlito"/>
                <a:cs typeface="Carlito"/>
              </a:rPr>
              <a:t>ship.</a:t>
            </a:r>
            <a:endParaRPr lang="en-US" sz="2400" dirty="0">
              <a:latin typeface="Carlito"/>
              <a:cs typeface="Carlito"/>
            </a:endParaRPr>
          </a:p>
          <a:p>
            <a:pPr marL="12700">
              <a:lnSpc>
                <a:spcPct val="100000"/>
              </a:lnSpc>
              <a:spcBef>
                <a:spcPts val="1200"/>
              </a:spcBef>
            </a:pPr>
            <a:r>
              <a:rPr lang="en-US" sz="2400" spc="-20" dirty="0">
                <a:solidFill>
                  <a:srgbClr val="404040"/>
                </a:solidFill>
                <a:latin typeface="Carlito"/>
                <a:cs typeface="Carlito"/>
              </a:rPr>
              <a:t>There were two </a:t>
            </a:r>
            <a:r>
              <a:rPr lang="en-US" sz="2400" spc="-5" dirty="0">
                <a:solidFill>
                  <a:srgbClr val="404040"/>
                </a:solidFill>
                <a:latin typeface="Carlito"/>
                <a:cs typeface="Carlito"/>
              </a:rPr>
              <a:t>such</a:t>
            </a:r>
            <a:r>
              <a:rPr lang="en-US" sz="2400" spc="-50" dirty="0">
                <a:solidFill>
                  <a:srgbClr val="404040"/>
                </a:solidFill>
                <a:latin typeface="Carlito"/>
                <a:cs typeface="Carlito"/>
              </a:rPr>
              <a:t> </a:t>
            </a:r>
            <a:r>
              <a:rPr lang="en-US" sz="2400" spc="-5" dirty="0">
                <a:solidFill>
                  <a:srgbClr val="404040"/>
                </a:solidFill>
                <a:latin typeface="Carlito"/>
                <a:cs typeface="Carlito"/>
              </a:rPr>
              <a:t>occurrences.</a:t>
            </a:r>
            <a:endParaRPr lang="en-US" sz="2400" dirty="0">
              <a:latin typeface="Carlito"/>
              <a:cs typeface="Carlito"/>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object 5"/>
          <p:cNvSpPr/>
          <p:nvPr/>
        </p:nvSpPr>
        <p:spPr>
          <a:xfrm>
            <a:off x="4604397" y="2055236"/>
            <a:ext cx="7306056" cy="2077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893371" cy="4351338"/>
          </a:xfrm>
          <a:prstGeom prst="rect">
            <a:avLst/>
          </a:prstGeom>
        </p:spPr>
        <p:txBody>
          <a:bodyPr lIns="91440" tIns="45720" rIns="91440" bIns="45720" anchor="t"/>
          <a:lstStyle/>
          <a:p>
            <a:pPr marL="12700" marR="5080">
              <a:lnSpc>
                <a:spcPct val="918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a </a:t>
            </a:r>
            <a:r>
              <a:rPr lang="en-US" sz="2400" spc="-20" dirty="0">
                <a:solidFill>
                  <a:srgbClr val="404040"/>
                </a:solidFill>
                <a:latin typeface="Carlito"/>
                <a:cs typeface="Carlito"/>
              </a:rPr>
              <a:t>list </a:t>
            </a:r>
            <a:r>
              <a:rPr lang="en-US" sz="2400" spc="-5" dirty="0">
                <a:solidFill>
                  <a:srgbClr val="404040"/>
                </a:solidFill>
                <a:latin typeface="Carlito"/>
                <a:cs typeface="Carlito"/>
              </a:rPr>
              <a:t>of successful</a:t>
            </a:r>
            <a:r>
              <a:rPr lang="en-US" sz="2400" spc="-125" dirty="0">
                <a:solidFill>
                  <a:srgbClr val="404040"/>
                </a:solidFill>
                <a:latin typeface="Carlito"/>
                <a:cs typeface="Carlito"/>
              </a:rPr>
              <a:t> </a:t>
            </a:r>
            <a:r>
              <a:rPr lang="en-US" sz="2400" dirty="0">
                <a:solidFill>
                  <a:srgbClr val="404040"/>
                </a:solidFill>
                <a:latin typeface="Carlito"/>
                <a:cs typeface="Carlito"/>
              </a:rPr>
              <a:t>landings  and </a:t>
            </a:r>
            <a:r>
              <a:rPr lang="en-US" sz="2400" spc="-5" dirty="0">
                <a:solidFill>
                  <a:srgbClr val="404040"/>
                </a:solidFill>
                <a:latin typeface="Carlito"/>
                <a:cs typeface="Carlito"/>
              </a:rPr>
              <a:t>between </a:t>
            </a:r>
            <a:r>
              <a:rPr lang="en-US" sz="2400" dirty="0">
                <a:solidFill>
                  <a:srgbClr val="404040"/>
                </a:solidFill>
                <a:latin typeface="Carlito"/>
                <a:cs typeface="Carlito"/>
              </a:rPr>
              <a:t>2010-06-04 and 2017-03-20  </a:t>
            </a:r>
            <a:r>
              <a:rPr lang="en-US" sz="2400" spc="-25" dirty="0">
                <a:solidFill>
                  <a:srgbClr val="404040"/>
                </a:solidFill>
                <a:latin typeface="Carlito"/>
                <a:cs typeface="Carlito"/>
              </a:rPr>
              <a:t>inclusively.</a:t>
            </a:r>
            <a:endParaRPr lang="en-US" sz="2400" dirty="0">
              <a:latin typeface="Carlito"/>
              <a:cs typeface="Carlito"/>
            </a:endParaRPr>
          </a:p>
          <a:p>
            <a:pPr marL="12700" marR="464184">
              <a:lnSpc>
                <a:spcPct val="91800"/>
              </a:lnSpc>
              <a:spcBef>
                <a:spcPts val="1395"/>
              </a:spcBef>
            </a:pPr>
            <a:r>
              <a:rPr lang="en-US" sz="2400" spc="-20" dirty="0">
                <a:solidFill>
                  <a:srgbClr val="404040"/>
                </a:solidFill>
                <a:latin typeface="Carlito"/>
                <a:cs typeface="Carlito"/>
              </a:rPr>
              <a:t>There </a:t>
            </a:r>
            <a:r>
              <a:rPr lang="en-US" sz="2400" spc="-15" dirty="0">
                <a:solidFill>
                  <a:srgbClr val="404040"/>
                </a:solidFill>
                <a:latin typeface="Carlito"/>
                <a:cs typeface="Carlito"/>
              </a:rPr>
              <a:t>are two </a:t>
            </a:r>
            <a:r>
              <a:rPr lang="en-US" sz="2400" dirty="0">
                <a:solidFill>
                  <a:srgbClr val="404040"/>
                </a:solidFill>
                <a:latin typeface="Carlito"/>
                <a:cs typeface="Carlito"/>
              </a:rPr>
              <a:t>types </a:t>
            </a:r>
            <a:r>
              <a:rPr lang="en-US" sz="2400" spc="-5" dirty="0">
                <a:solidFill>
                  <a:srgbClr val="404040"/>
                </a:solidFill>
                <a:latin typeface="Carlito"/>
                <a:cs typeface="Carlito"/>
              </a:rPr>
              <a:t>of successful</a:t>
            </a:r>
            <a:r>
              <a:rPr lang="en-US" sz="2400" spc="-95" dirty="0">
                <a:solidFill>
                  <a:srgbClr val="404040"/>
                </a:solidFill>
                <a:latin typeface="Carlito"/>
                <a:cs typeface="Carlito"/>
              </a:rPr>
              <a:t> </a:t>
            </a:r>
            <a:r>
              <a:rPr lang="en-US" sz="2400" dirty="0">
                <a:solidFill>
                  <a:srgbClr val="404040"/>
                </a:solidFill>
                <a:latin typeface="Carlito"/>
                <a:cs typeface="Carlito"/>
              </a:rPr>
              <a:t>landing  </a:t>
            </a:r>
            <a:r>
              <a:rPr lang="en-US" sz="2400" spc="-20" dirty="0">
                <a:solidFill>
                  <a:srgbClr val="404040"/>
                </a:solidFill>
                <a:latin typeface="Carlito"/>
                <a:cs typeface="Carlito"/>
              </a:rPr>
              <a:t>outcomes: drone </a:t>
            </a:r>
            <a:r>
              <a:rPr lang="en-US" sz="2400" spc="-5" dirty="0">
                <a:solidFill>
                  <a:srgbClr val="404040"/>
                </a:solidFill>
                <a:latin typeface="Carlito"/>
                <a:cs typeface="Carlito"/>
              </a:rPr>
              <a:t>ship </a:t>
            </a:r>
            <a:r>
              <a:rPr lang="en-US" sz="2400" dirty="0">
                <a:solidFill>
                  <a:srgbClr val="404040"/>
                </a:solidFill>
                <a:latin typeface="Carlito"/>
                <a:cs typeface="Carlito"/>
              </a:rPr>
              <a:t>and </a:t>
            </a:r>
            <a:r>
              <a:rPr lang="en-US" sz="2400" spc="-15" dirty="0">
                <a:solidFill>
                  <a:srgbClr val="404040"/>
                </a:solidFill>
                <a:latin typeface="Carlito"/>
                <a:cs typeface="Carlito"/>
              </a:rPr>
              <a:t>ground </a:t>
            </a:r>
            <a:r>
              <a:rPr lang="en-US" sz="2400" spc="-5" dirty="0">
                <a:solidFill>
                  <a:srgbClr val="404040"/>
                </a:solidFill>
                <a:latin typeface="Carlito"/>
                <a:cs typeface="Carlito"/>
              </a:rPr>
              <a:t>pad  </a:t>
            </a:r>
            <a:r>
              <a:rPr lang="en-US" sz="2400" dirty="0">
                <a:solidFill>
                  <a:srgbClr val="404040"/>
                </a:solidFill>
                <a:latin typeface="Carlito"/>
                <a:cs typeface="Carlito"/>
              </a:rPr>
              <a:t>landings.</a:t>
            </a:r>
            <a:endParaRPr lang="en-US" sz="2400" dirty="0">
              <a:latin typeface="Carlito"/>
              <a:cs typeface="Carlito"/>
            </a:endParaRPr>
          </a:p>
          <a:p>
            <a:pPr marL="12700" marR="561975">
              <a:lnSpc>
                <a:spcPts val="2300"/>
              </a:lnSpc>
              <a:spcBef>
                <a:spcPts val="1160"/>
              </a:spcBef>
            </a:pPr>
            <a:r>
              <a:rPr lang="en-US" sz="2400" spc="-20" dirty="0">
                <a:solidFill>
                  <a:srgbClr val="404040"/>
                </a:solidFill>
                <a:latin typeface="Carlito"/>
                <a:cs typeface="Carlito"/>
              </a:rPr>
              <a:t>There were </a:t>
            </a:r>
            <a:r>
              <a:rPr lang="en-US" sz="2400" dirty="0">
                <a:solidFill>
                  <a:srgbClr val="404040"/>
                </a:solidFill>
                <a:latin typeface="Carlito"/>
                <a:cs typeface="Carlito"/>
              </a:rPr>
              <a:t>8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in</a:t>
            </a:r>
            <a:r>
              <a:rPr lang="en-US" sz="2400" spc="-135" dirty="0">
                <a:solidFill>
                  <a:srgbClr val="404040"/>
                </a:solidFill>
                <a:latin typeface="Carlito"/>
                <a:cs typeface="Carlito"/>
              </a:rPr>
              <a:t> </a:t>
            </a:r>
            <a:r>
              <a:rPr lang="en-US" sz="2400" spc="-25" dirty="0">
                <a:solidFill>
                  <a:srgbClr val="404040"/>
                </a:solidFill>
                <a:latin typeface="Carlito"/>
                <a:cs typeface="Carlito"/>
              </a:rPr>
              <a:t>total  </a:t>
            </a:r>
            <a:r>
              <a:rPr lang="en-US" sz="2400" spc="-5" dirty="0">
                <a:solidFill>
                  <a:srgbClr val="404040"/>
                </a:solidFill>
                <a:latin typeface="Carlito"/>
                <a:cs typeface="Carlito"/>
              </a:rPr>
              <a:t>during </a:t>
            </a:r>
            <a:r>
              <a:rPr lang="en-US" sz="2400" dirty="0">
                <a:solidFill>
                  <a:srgbClr val="404040"/>
                </a:solidFill>
                <a:latin typeface="Carlito"/>
                <a:cs typeface="Carlito"/>
              </a:rPr>
              <a:t>this </a:t>
            </a:r>
            <a:r>
              <a:rPr lang="en-US" sz="2400" spc="-5" dirty="0">
                <a:solidFill>
                  <a:srgbClr val="404040"/>
                </a:solidFill>
                <a:latin typeface="Carlito"/>
                <a:cs typeface="Carlito"/>
              </a:rPr>
              <a:t>time</a:t>
            </a:r>
            <a:r>
              <a:rPr lang="en-US" sz="2400" spc="-85" dirty="0">
                <a:solidFill>
                  <a:srgbClr val="404040"/>
                </a:solidFill>
                <a:latin typeface="Carlito"/>
                <a:cs typeface="Carlito"/>
              </a:rPr>
              <a:t> </a:t>
            </a:r>
            <a:r>
              <a:rPr lang="en-US" sz="2400" spc="-5" dirty="0">
                <a:solidFill>
                  <a:srgbClr val="404040"/>
                </a:solidFill>
                <a:latin typeface="Carlito"/>
                <a:cs typeface="Carlito"/>
              </a:rPr>
              <a:t>period</a:t>
            </a:r>
            <a:endParaRPr lang="en-US" sz="2400" dirty="0">
              <a:latin typeface="Carlito"/>
              <a:cs typeface="Carlito"/>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object 5"/>
          <p:cNvSpPr/>
          <p:nvPr/>
        </p:nvSpPr>
        <p:spPr>
          <a:xfrm>
            <a:off x="5934456" y="2056612"/>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38671"/>
            <a:ext cx="9745589" cy="1238292"/>
          </a:xfrm>
          <a:prstGeom prst="rect">
            <a:avLst/>
          </a:prstGeom>
        </p:spPr>
        <p:txBody>
          <a:bodyPr lIns="91440" tIns="45720" rIns="91440" bIns="45720" anchor="t">
            <a:normAutofit/>
          </a:bodyPr>
          <a:lstStyle/>
          <a:p>
            <a:pPr marL="12700" marR="5080">
              <a:lnSpc>
                <a:spcPts val="2290"/>
              </a:lnSpc>
              <a:spcBef>
                <a:spcPts val="270"/>
              </a:spcBef>
            </a:pPr>
            <a:r>
              <a:rPr lang="en-US" sz="2400" spc="-5" dirty="0">
                <a:solidFill>
                  <a:srgbClr val="404040"/>
                </a:solidFill>
                <a:latin typeface="Carlito"/>
                <a:cs typeface="Carlito"/>
              </a:rPr>
              <a:t>The left </a:t>
            </a:r>
            <a:r>
              <a:rPr lang="en-US" sz="2400" dirty="0">
                <a:solidFill>
                  <a:srgbClr val="404040"/>
                </a:solidFill>
                <a:latin typeface="Carlito"/>
                <a:cs typeface="Carlito"/>
              </a:rPr>
              <a:t>map </a:t>
            </a:r>
            <a:r>
              <a:rPr lang="en-US" sz="2400" spc="-15" dirty="0">
                <a:solidFill>
                  <a:srgbClr val="404040"/>
                </a:solidFill>
                <a:latin typeface="Carlito"/>
                <a:cs typeface="Carlito"/>
              </a:rPr>
              <a:t>shows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t>
            </a:r>
            <a:r>
              <a:rPr lang="en-US" sz="2400" spc="-25" dirty="0">
                <a:solidFill>
                  <a:srgbClr val="404040"/>
                </a:solidFill>
                <a:latin typeface="Carlito"/>
                <a:cs typeface="Carlito"/>
              </a:rPr>
              <a:t>relative </a:t>
            </a:r>
            <a:r>
              <a:rPr lang="en-US" sz="2400" spc="-5" dirty="0">
                <a:solidFill>
                  <a:srgbClr val="404040"/>
                </a:solidFill>
                <a:latin typeface="Carlito"/>
                <a:cs typeface="Carlito"/>
              </a:rPr>
              <a:t>US </a:t>
            </a:r>
            <a:r>
              <a:rPr lang="en-US" sz="2400" dirty="0">
                <a:solidFill>
                  <a:srgbClr val="404040"/>
                </a:solidFill>
                <a:latin typeface="Carlito"/>
                <a:cs typeface="Carlito"/>
              </a:rPr>
              <a:t>map. </a:t>
            </a:r>
            <a:r>
              <a:rPr lang="en-US" sz="2400" spc="-5" dirty="0">
                <a:solidFill>
                  <a:srgbClr val="404040"/>
                </a:solidFill>
                <a:latin typeface="Carlito"/>
                <a:cs typeface="Carlito"/>
              </a:rPr>
              <a:t>The right </a:t>
            </a:r>
            <a:r>
              <a:rPr lang="en-US" sz="2400" dirty="0">
                <a:solidFill>
                  <a:srgbClr val="404040"/>
                </a:solidFill>
                <a:latin typeface="Carlito"/>
                <a:cs typeface="Carlito"/>
              </a:rPr>
              <a:t>map </a:t>
            </a:r>
            <a:r>
              <a:rPr lang="en-US" sz="2400" spc="-15" dirty="0">
                <a:solidFill>
                  <a:srgbClr val="404040"/>
                </a:solidFill>
                <a:latin typeface="Carlito"/>
                <a:cs typeface="Carlito"/>
              </a:rPr>
              <a:t>shows </a:t>
            </a:r>
            <a:r>
              <a:rPr lang="en-US" sz="2400" dirty="0">
                <a:solidFill>
                  <a:srgbClr val="404040"/>
                </a:solidFill>
                <a:latin typeface="Carlito"/>
                <a:cs typeface="Carlito"/>
              </a:rPr>
              <a:t>the </a:t>
            </a:r>
            <a:r>
              <a:rPr lang="en-US" sz="2400" spc="-20" dirty="0">
                <a:solidFill>
                  <a:srgbClr val="404040"/>
                </a:solidFill>
                <a:latin typeface="Carlito"/>
                <a:cs typeface="Carlito"/>
              </a:rPr>
              <a:t>two </a:t>
            </a:r>
            <a:r>
              <a:rPr lang="en-US" sz="2400" spc="-5" dirty="0">
                <a:solidFill>
                  <a:srgbClr val="404040"/>
                </a:solidFill>
                <a:latin typeface="Carlito"/>
                <a:cs typeface="Carlito"/>
              </a:rPr>
              <a:t>Florida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5" dirty="0">
                <a:solidFill>
                  <a:srgbClr val="404040"/>
                </a:solidFill>
                <a:latin typeface="Carlito"/>
                <a:cs typeface="Carlito"/>
              </a:rPr>
              <a:t>since they </a:t>
            </a:r>
            <a:r>
              <a:rPr lang="en-US" sz="2400" spc="-20" dirty="0">
                <a:solidFill>
                  <a:srgbClr val="404040"/>
                </a:solidFill>
                <a:latin typeface="Carlito"/>
                <a:cs typeface="Carlito"/>
              </a:rPr>
              <a:t>are </a:t>
            </a:r>
            <a:r>
              <a:rPr lang="en-US" sz="2400" spc="-15" dirty="0">
                <a:solidFill>
                  <a:srgbClr val="404040"/>
                </a:solidFill>
                <a:latin typeface="Carlito"/>
                <a:cs typeface="Carlito"/>
              </a:rPr>
              <a:t>very </a:t>
            </a:r>
            <a:r>
              <a:rPr lang="en-US" sz="2400" dirty="0">
                <a:solidFill>
                  <a:srgbClr val="404040"/>
                </a:solidFill>
                <a:latin typeface="Carlito"/>
                <a:cs typeface="Carlito"/>
              </a:rPr>
              <a:t>close </a:t>
            </a:r>
            <a:r>
              <a:rPr lang="en-US" sz="2400" spc="-20" dirty="0">
                <a:solidFill>
                  <a:srgbClr val="404040"/>
                </a:solidFill>
                <a:latin typeface="Carlito"/>
                <a:cs typeface="Carlito"/>
              </a:rPr>
              <a:t>to </a:t>
            </a:r>
            <a:r>
              <a:rPr lang="en-US" sz="2400" dirty="0">
                <a:solidFill>
                  <a:srgbClr val="404040"/>
                </a:solidFill>
                <a:latin typeface="Carlito"/>
                <a:cs typeface="Carlito"/>
              </a:rPr>
              <a:t>each </a:t>
            </a:r>
            <a:r>
              <a:rPr lang="en-US" sz="2400" spc="-65" dirty="0">
                <a:solidFill>
                  <a:srgbClr val="404040"/>
                </a:solidFill>
                <a:latin typeface="Carlito"/>
                <a:cs typeface="Carlito"/>
              </a:rPr>
              <a:t>other.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are </a:t>
            </a:r>
            <a:r>
              <a:rPr lang="en-US" sz="2400" spc="-5" dirty="0">
                <a:solidFill>
                  <a:srgbClr val="404040"/>
                </a:solidFill>
                <a:latin typeface="Carlito"/>
                <a:cs typeface="Carlito"/>
              </a:rPr>
              <a:t>near </a:t>
            </a:r>
            <a:r>
              <a:rPr lang="en-US" sz="2400" dirty="0">
                <a:solidFill>
                  <a:srgbClr val="404040"/>
                </a:solidFill>
                <a:latin typeface="Carlito"/>
                <a:cs typeface="Carlito"/>
              </a:rPr>
              <a:t>the</a:t>
            </a:r>
            <a:r>
              <a:rPr lang="en-US" sz="2400" spc="125" dirty="0">
                <a:solidFill>
                  <a:srgbClr val="404040"/>
                </a:solidFill>
                <a:latin typeface="Carlito"/>
                <a:cs typeface="Carlito"/>
              </a:rPr>
              <a:t> </a:t>
            </a:r>
            <a:r>
              <a:rPr lang="en-US" sz="2400" spc="-5" dirty="0">
                <a:solidFill>
                  <a:srgbClr val="404040"/>
                </a:solidFill>
                <a:latin typeface="Carlito"/>
                <a:cs typeface="Carlito"/>
              </a:rPr>
              <a:t>ocean.</a:t>
            </a:r>
            <a:endParaRPr lang="en-US" sz="2400" dirty="0">
              <a:latin typeface="Carlito"/>
              <a:cs typeface="Carlito"/>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W" u="heavy" spc="-370" dirty="0">
                <a:uFill>
                  <a:solidFill>
                    <a:srgbClr val="7D7D7D"/>
                  </a:solidFill>
                </a:uFill>
              </a:rPr>
              <a:t>Launch </a:t>
            </a:r>
            <a:r>
              <a:rPr lang="en-ZW" u="heavy" spc="-325" dirty="0">
                <a:uFill>
                  <a:solidFill>
                    <a:srgbClr val="7D7D7D"/>
                  </a:solidFill>
                </a:uFill>
              </a:rPr>
              <a:t>Site</a:t>
            </a:r>
            <a:r>
              <a:rPr lang="en-ZW" u="heavy" spc="-450" dirty="0">
                <a:uFill>
                  <a:solidFill>
                    <a:srgbClr val="7D7D7D"/>
                  </a:solidFill>
                </a:uFill>
              </a:rPr>
              <a:t> </a:t>
            </a:r>
            <a:r>
              <a:rPr lang="en-ZW" u="heavy" spc="-305" dirty="0">
                <a:uFill>
                  <a:solidFill>
                    <a:srgbClr val="7D7D7D"/>
                  </a:solidFill>
                </a:uFill>
              </a:rPr>
              <a:t>Locations</a:t>
            </a:r>
            <a:endParaRPr lang="en-US" dirty="0">
              <a:solidFill>
                <a:srgbClr val="0B49CB"/>
              </a:solidFill>
              <a:latin typeface="Abadi"/>
            </a:endParaRPr>
          </a:p>
        </p:txBody>
      </p:sp>
      <p:sp>
        <p:nvSpPr>
          <p:cNvPr id="6" name="object 4"/>
          <p:cNvSpPr/>
          <p:nvPr/>
        </p:nvSpPr>
        <p:spPr>
          <a:xfrm>
            <a:off x="888121" y="1323743"/>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026106" cy="4351338"/>
          </a:xfrm>
          <a:prstGeom prst="rect">
            <a:avLst/>
          </a:prstGeom>
        </p:spPr>
        <p:txBody>
          <a:bodyPr lIns="91440" tIns="45720" rIns="91440" bIns="45720" anchor="t">
            <a:normAutofit/>
          </a:bodyPr>
          <a:lstStyle/>
          <a:p>
            <a:pPr marL="12700">
              <a:lnSpc>
                <a:spcPts val="2305"/>
              </a:lnSpc>
              <a:spcBef>
                <a:spcPts val="100"/>
              </a:spcBef>
            </a:pPr>
            <a:r>
              <a:rPr lang="en-US" sz="2400" spc="-25" dirty="0">
                <a:solidFill>
                  <a:srgbClr val="404040"/>
                </a:solidFill>
                <a:latin typeface="Carlito"/>
                <a:cs typeface="Carlito"/>
              </a:rPr>
              <a:t>Clusters </a:t>
            </a:r>
            <a:r>
              <a:rPr lang="en-US" sz="2400" spc="-5" dirty="0">
                <a:solidFill>
                  <a:srgbClr val="404040"/>
                </a:solidFill>
                <a:latin typeface="Carlito"/>
                <a:cs typeface="Carlito"/>
              </a:rPr>
              <a:t>on </a:t>
            </a:r>
            <a:r>
              <a:rPr lang="en-US" sz="2400" spc="-15" dirty="0">
                <a:solidFill>
                  <a:srgbClr val="404040"/>
                </a:solidFill>
                <a:latin typeface="Carlito"/>
                <a:cs typeface="Carlito"/>
              </a:rPr>
              <a:t>Folium </a:t>
            </a:r>
            <a:r>
              <a:rPr lang="en-US" sz="2400" dirty="0">
                <a:solidFill>
                  <a:srgbClr val="404040"/>
                </a:solidFill>
                <a:latin typeface="Carlito"/>
                <a:cs typeface="Carlito"/>
              </a:rPr>
              <a:t>map </a:t>
            </a:r>
            <a:r>
              <a:rPr lang="en-US" sz="2400" spc="-5" dirty="0">
                <a:solidFill>
                  <a:srgbClr val="404040"/>
                </a:solidFill>
                <a:latin typeface="Carlito"/>
                <a:cs typeface="Carlito"/>
              </a:rPr>
              <a:t>can </a:t>
            </a:r>
            <a:r>
              <a:rPr lang="en-US" sz="2400" dirty="0">
                <a:solidFill>
                  <a:srgbClr val="404040"/>
                </a:solidFill>
                <a:latin typeface="Carlito"/>
                <a:cs typeface="Carlito"/>
              </a:rPr>
              <a:t>be </a:t>
            </a:r>
            <a:r>
              <a:rPr lang="en-US" sz="2400" spc="-20" dirty="0">
                <a:solidFill>
                  <a:srgbClr val="404040"/>
                </a:solidFill>
                <a:latin typeface="Carlito"/>
                <a:cs typeface="Carlito"/>
              </a:rPr>
              <a:t>clicked </a:t>
            </a:r>
            <a:r>
              <a:rPr lang="en-US" sz="2400" spc="-5" dirty="0">
                <a:solidFill>
                  <a:srgbClr val="404040"/>
                </a:solidFill>
                <a:latin typeface="Carlito"/>
                <a:cs typeface="Carlito"/>
              </a:rPr>
              <a:t>on </a:t>
            </a:r>
            <a:r>
              <a:rPr lang="en-US" sz="2400" spc="-20" dirty="0">
                <a:solidFill>
                  <a:srgbClr val="404040"/>
                </a:solidFill>
                <a:latin typeface="Carlito"/>
                <a:cs typeface="Carlito"/>
              </a:rPr>
              <a:t>to display </a:t>
            </a:r>
            <a:r>
              <a:rPr lang="en-US" sz="2400" dirty="0">
                <a:solidFill>
                  <a:srgbClr val="404040"/>
                </a:solidFill>
                <a:latin typeface="Carlito"/>
                <a:cs typeface="Carlito"/>
              </a:rPr>
              <a:t>each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 </a:t>
            </a:r>
            <a:r>
              <a:rPr lang="en-US" sz="2400" spc="-5" dirty="0">
                <a:solidFill>
                  <a:srgbClr val="404040"/>
                </a:solidFill>
                <a:latin typeface="Carlito"/>
                <a:cs typeface="Carlito"/>
              </a:rPr>
              <a:t>(green icon) </a:t>
            </a:r>
            <a:r>
              <a:rPr lang="en-US" sz="2400" dirty="0">
                <a:solidFill>
                  <a:srgbClr val="404040"/>
                </a:solidFill>
                <a:latin typeface="Carlito"/>
                <a:cs typeface="Carlito"/>
              </a:rPr>
              <a:t>and</a:t>
            </a:r>
            <a:r>
              <a:rPr lang="en-US" sz="2400" spc="5" dirty="0">
                <a:solidFill>
                  <a:srgbClr val="404040"/>
                </a:solidFill>
                <a:latin typeface="Carlito"/>
                <a:cs typeface="Carlito"/>
              </a:rPr>
              <a:t> </a:t>
            </a:r>
            <a:r>
              <a:rPr lang="en-US" sz="2400" spc="-20" dirty="0">
                <a:solidFill>
                  <a:srgbClr val="404040"/>
                </a:solidFill>
                <a:latin typeface="Carlito"/>
                <a:cs typeface="Carlito"/>
              </a:rPr>
              <a:t>failed</a:t>
            </a:r>
            <a:endParaRPr lang="en-US" sz="2400" dirty="0">
              <a:latin typeface="Carlito"/>
              <a:cs typeface="Carlito"/>
            </a:endParaRPr>
          </a:p>
          <a:p>
            <a:pPr marL="12700">
              <a:lnSpc>
                <a:spcPts val="2305"/>
              </a:lnSpc>
            </a:pPr>
            <a:r>
              <a:rPr lang="en-US" sz="2400" spc="-5" dirty="0">
                <a:solidFill>
                  <a:srgbClr val="404040"/>
                </a:solidFill>
                <a:latin typeface="Carlito"/>
                <a:cs typeface="Carlito"/>
              </a:rPr>
              <a:t>landing </a:t>
            </a:r>
            <a:r>
              <a:rPr lang="en-US" sz="2400" spc="-15" dirty="0">
                <a:solidFill>
                  <a:srgbClr val="404040"/>
                </a:solidFill>
                <a:latin typeface="Carlito"/>
                <a:cs typeface="Carlito"/>
              </a:rPr>
              <a:t>(red </a:t>
            </a:r>
            <a:r>
              <a:rPr lang="en-US" sz="2400" spc="-5" dirty="0">
                <a:solidFill>
                  <a:srgbClr val="404040"/>
                </a:solidFill>
                <a:latin typeface="Carlito"/>
                <a:cs typeface="Carlito"/>
              </a:rPr>
              <a:t>icon). </a:t>
            </a:r>
            <a:r>
              <a:rPr lang="en-US" sz="2400" dirty="0">
                <a:solidFill>
                  <a:srgbClr val="404040"/>
                </a:solidFill>
                <a:latin typeface="Carlito"/>
                <a:cs typeface="Carlito"/>
              </a:rPr>
              <a:t>In this </a:t>
            </a:r>
            <a:r>
              <a:rPr lang="en-US" sz="2400" spc="-25" dirty="0">
                <a:solidFill>
                  <a:srgbClr val="404040"/>
                </a:solidFill>
                <a:latin typeface="Carlito"/>
                <a:cs typeface="Carlito"/>
              </a:rPr>
              <a:t>example </a:t>
            </a:r>
            <a:r>
              <a:rPr lang="en-US" sz="2400" spc="-40" dirty="0">
                <a:solidFill>
                  <a:srgbClr val="404040"/>
                </a:solidFill>
                <a:latin typeface="Carlito"/>
                <a:cs typeface="Carlito"/>
              </a:rPr>
              <a:t>VAFB </a:t>
            </a:r>
            <a:r>
              <a:rPr lang="en-US" sz="2400" spc="-5" dirty="0">
                <a:solidFill>
                  <a:srgbClr val="404040"/>
                </a:solidFill>
                <a:latin typeface="Carlito"/>
                <a:cs typeface="Carlito"/>
              </a:rPr>
              <a:t>SLC-4E </a:t>
            </a:r>
            <a:r>
              <a:rPr lang="en-US" sz="2400" spc="-20" dirty="0">
                <a:solidFill>
                  <a:srgbClr val="404040"/>
                </a:solidFill>
                <a:latin typeface="Carlito"/>
                <a:cs typeface="Carlito"/>
              </a:rPr>
              <a:t>shows </a:t>
            </a:r>
            <a:r>
              <a:rPr lang="en-US" sz="2400" dirty="0">
                <a:solidFill>
                  <a:srgbClr val="404040"/>
                </a:solidFill>
                <a:latin typeface="Carlito"/>
                <a:cs typeface="Carlito"/>
              </a:rPr>
              <a:t>4 </a:t>
            </a:r>
            <a:r>
              <a:rPr lang="en-US" sz="2400" spc="-5" dirty="0">
                <a:solidFill>
                  <a:srgbClr val="404040"/>
                </a:solidFill>
                <a:latin typeface="Carlito"/>
                <a:cs typeface="Carlito"/>
              </a:rPr>
              <a:t>successful landings </a:t>
            </a:r>
            <a:r>
              <a:rPr lang="en-US" sz="2400" dirty="0">
                <a:solidFill>
                  <a:srgbClr val="404040"/>
                </a:solidFill>
                <a:latin typeface="Carlito"/>
                <a:cs typeface="Carlito"/>
              </a:rPr>
              <a:t>and 6 </a:t>
            </a:r>
            <a:r>
              <a:rPr lang="en-US" sz="2400" spc="-20" dirty="0">
                <a:solidFill>
                  <a:srgbClr val="404040"/>
                </a:solidFill>
                <a:latin typeface="Carlito"/>
                <a:cs typeface="Carlito"/>
              </a:rPr>
              <a:t>failed</a:t>
            </a:r>
            <a:r>
              <a:rPr lang="en-US" sz="2400" spc="-65" dirty="0">
                <a:solidFill>
                  <a:srgbClr val="404040"/>
                </a:solidFill>
                <a:latin typeface="Carlito"/>
                <a:cs typeface="Carlito"/>
              </a:rPr>
              <a:t> </a:t>
            </a:r>
            <a:r>
              <a:rPr lang="en-US" sz="2400" spc="-5" dirty="0">
                <a:solidFill>
                  <a:srgbClr val="404040"/>
                </a:solidFill>
                <a:latin typeface="Carlito"/>
                <a:cs typeface="Carlito"/>
              </a:rPr>
              <a:t>landings.</a:t>
            </a:r>
            <a:endParaRPr lang="en-US" sz="2400" dirty="0">
              <a:latin typeface="Carlito"/>
              <a:cs typeface="Carlito"/>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W" u="heavy" spc="-320" dirty="0">
                <a:uFill>
                  <a:solidFill>
                    <a:srgbClr val="7D7D7D"/>
                  </a:solidFill>
                </a:uFill>
              </a:rPr>
              <a:t>Color-Coded </a:t>
            </a:r>
            <a:r>
              <a:rPr lang="en-ZW" u="heavy" spc="-370" dirty="0">
                <a:uFill>
                  <a:solidFill>
                    <a:srgbClr val="7D7D7D"/>
                  </a:solidFill>
                </a:uFill>
              </a:rPr>
              <a:t>Launch</a:t>
            </a:r>
            <a:r>
              <a:rPr lang="en-ZW" u="heavy" spc="-530" dirty="0">
                <a:uFill>
                  <a:solidFill>
                    <a:srgbClr val="7D7D7D"/>
                  </a:solidFill>
                </a:uFill>
              </a:rPr>
              <a:t> </a:t>
            </a:r>
            <a:r>
              <a:rPr lang="en-ZW" u="heavy" spc="-270" dirty="0">
                <a:uFill>
                  <a:solidFill>
                    <a:srgbClr val="7D7D7D"/>
                  </a:solidFill>
                </a:uFill>
              </a:rPr>
              <a:t>Markers	</a:t>
            </a:r>
            <a:endParaRPr lang="en-US" dirty="0">
              <a:solidFill>
                <a:srgbClr val="0B49CB"/>
              </a:solidFill>
              <a:latin typeface="Abadi"/>
            </a:endParaRPr>
          </a:p>
        </p:txBody>
      </p:sp>
      <p:sp>
        <p:nvSpPr>
          <p:cNvPr id="6" name="object 4"/>
          <p:cNvSpPr/>
          <p:nvPr/>
        </p:nvSpPr>
        <p:spPr>
          <a:xfrm>
            <a:off x="5837460" y="1801367"/>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14543"/>
            <a:ext cx="10687962" cy="1551728"/>
          </a:xfrm>
          <a:prstGeom prst="rect">
            <a:avLst/>
          </a:prstGeom>
        </p:spPr>
        <p:txBody>
          <a:bodyPr lIns="91440" tIns="45720" rIns="91440" bIns="45720" anchor="t">
            <a:normAutofit fontScale="92500"/>
          </a:bodyPr>
          <a:lstStyle/>
          <a:p>
            <a:pPr marL="12700" marR="5080" algn="just">
              <a:lnSpc>
                <a:spcPct val="80000"/>
              </a:lnSpc>
              <a:spcBef>
                <a:spcPts val="585"/>
              </a:spcBef>
            </a:pPr>
            <a:r>
              <a:rPr lang="en-US" sz="2400" spc="-5" dirty="0">
                <a:solidFill>
                  <a:srgbClr val="404040"/>
                </a:solidFill>
                <a:latin typeface="Carlito"/>
                <a:cs typeface="Carlito"/>
              </a:rPr>
              <a:t>Using </a:t>
            </a:r>
            <a:r>
              <a:rPr lang="en-US" sz="2400" spc="-10" dirty="0">
                <a:solidFill>
                  <a:srgbClr val="404040"/>
                </a:solidFill>
                <a:latin typeface="Carlito"/>
                <a:cs typeface="Carlito"/>
              </a:rPr>
              <a:t>KSC </a:t>
            </a:r>
            <a:r>
              <a:rPr lang="en-US" sz="2400" spc="-15" dirty="0">
                <a:solidFill>
                  <a:srgbClr val="404040"/>
                </a:solidFill>
                <a:latin typeface="Carlito"/>
                <a:cs typeface="Carlito"/>
              </a:rPr>
              <a:t>LC-39A </a:t>
            </a:r>
            <a:r>
              <a:rPr lang="en-US" sz="2400" dirty="0">
                <a:solidFill>
                  <a:srgbClr val="404040"/>
                </a:solidFill>
                <a:latin typeface="Carlito"/>
                <a:cs typeface="Carlito"/>
              </a:rPr>
              <a:t>as an </a:t>
            </a:r>
            <a:r>
              <a:rPr lang="en-US" sz="2400" spc="-25" dirty="0">
                <a:solidFill>
                  <a:srgbClr val="404040"/>
                </a:solidFill>
                <a:latin typeface="Carlito"/>
                <a:cs typeface="Carlito"/>
              </a:rPr>
              <a:t>example, </a:t>
            </a:r>
            <a:r>
              <a:rPr lang="en-US" sz="2400" dirty="0">
                <a:solidFill>
                  <a:srgbClr val="404040"/>
                </a:solidFill>
                <a:latin typeface="Carlito"/>
                <a:cs typeface="Carlito"/>
              </a:rPr>
              <a:t>launch </a:t>
            </a:r>
            <a:r>
              <a:rPr lang="en-US" sz="2400" spc="-15" dirty="0">
                <a:solidFill>
                  <a:srgbClr val="404040"/>
                </a:solidFill>
                <a:latin typeface="Carlito"/>
                <a:cs typeface="Carlito"/>
              </a:rPr>
              <a:t>sites are </a:t>
            </a:r>
            <a:r>
              <a:rPr lang="en-US" sz="2400" spc="-10" dirty="0">
                <a:solidFill>
                  <a:srgbClr val="404040"/>
                </a:solidFill>
                <a:latin typeface="Carlito"/>
                <a:cs typeface="Carlito"/>
              </a:rPr>
              <a:t>very </a:t>
            </a:r>
            <a:r>
              <a:rPr lang="en-US" sz="2400" spc="-5" dirty="0">
                <a:solidFill>
                  <a:srgbClr val="404040"/>
                </a:solidFill>
                <a:latin typeface="Carlito"/>
                <a:cs typeface="Carlito"/>
              </a:rPr>
              <a:t>close </a:t>
            </a:r>
            <a:r>
              <a:rPr lang="en-US" sz="2400" spc="-25" dirty="0">
                <a:solidFill>
                  <a:srgbClr val="404040"/>
                </a:solidFill>
                <a:latin typeface="Carlito"/>
                <a:cs typeface="Carlito"/>
              </a:rPr>
              <a:t>to </a:t>
            </a:r>
            <a:r>
              <a:rPr lang="en-US" sz="2400" spc="-35" dirty="0">
                <a:solidFill>
                  <a:srgbClr val="404040"/>
                </a:solidFill>
                <a:latin typeface="Carlito"/>
                <a:cs typeface="Carlito"/>
              </a:rPr>
              <a:t>railways </a:t>
            </a:r>
            <a:r>
              <a:rPr lang="en-US" sz="2400" spc="-25" dirty="0">
                <a:solidFill>
                  <a:srgbClr val="404040"/>
                </a:solidFill>
                <a:latin typeface="Carlito"/>
                <a:cs typeface="Carlito"/>
              </a:rPr>
              <a:t>for </a:t>
            </a:r>
            <a:r>
              <a:rPr lang="en-US" sz="2400" spc="-20" dirty="0">
                <a:solidFill>
                  <a:srgbClr val="404040"/>
                </a:solidFill>
                <a:latin typeface="Carlito"/>
                <a:cs typeface="Carlito"/>
              </a:rPr>
              <a:t>large </a:t>
            </a:r>
            <a:r>
              <a:rPr lang="en-US" sz="2400" spc="-5" dirty="0">
                <a:solidFill>
                  <a:srgbClr val="404040"/>
                </a:solidFill>
                <a:latin typeface="Carlito"/>
                <a:cs typeface="Carlito"/>
              </a:rPr>
              <a:t>part and supply  </a:t>
            </a:r>
            <a:r>
              <a:rPr lang="en-US" sz="2400" spc="-10" dirty="0">
                <a:solidFill>
                  <a:srgbClr val="404040"/>
                </a:solidFill>
                <a:latin typeface="Carlito"/>
                <a:cs typeface="Carlito"/>
              </a:rPr>
              <a:t>transportation. </a:t>
            </a:r>
            <a:endParaRPr lang="en-US" sz="2400" spc="-10" dirty="0" smtClean="0">
              <a:solidFill>
                <a:srgbClr val="404040"/>
              </a:solidFill>
              <a:latin typeface="Carlito"/>
              <a:cs typeface="Carlito"/>
            </a:endParaRPr>
          </a:p>
          <a:p>
            <a:pPr marL="12700" marR="5080" algn="just">
              <a:lnSpc>
                <a:spcPct val="80000"/>
              </a:lnSpc>
              <a:spcBef>
                <a:spcPts val="585"/>
              </a:spcBef>
            </a:pPr>
            <a:r>
              <a:rPr lang="en-US" sz="2400" spc="-5" dirty="0" smtClean="0">
                <a:solidFill>
                  <a:srgbClr val="404040"/>
                </a:solidFill>
                <a:latin typeface="Carlito"/>
                <a:cs typeface="Carlito"/>
              </a:rPr>
              <a:t>Launch </a:t>
            </a:r>
            <a:r>
              <a:rPr lang="en-US" sz="2400" spc="-15" dirty="0">
                <a:solidFill>
                  <a:srgbClr val="404040"/>
                </a:solidFill>
                <a:latin typeface="Carlito"/>
                <a:cs typeface="Carlito"/>
              </a:rPr>
              <a:t>sites are </a:t>
            </a:r>
            <a:r>
              <a:rPr lang="en-US" sz="2400" dirty="0">
                <a:solidFill>
                  <a:srgbClr val="404040"/>
                </a:solidFill>
                <a:latin typeface="Carlito"/>
                <a:cs typeface="Carlito"/>
              </a:rPr>
              <a:t>close </a:t>
            </a:r>
            <a:r>
              <a:rPr lang="en-US" sz="2400" spc="-20" dirty="0">
                <a:solidFill>
                  <a:srgbClr val="404040"/>
                </a:solidFill>
                <a:latin typeface="Carlito"/>
                <a:cs typeface="Carlito"/>
              </a:rPr>
              <a:t>to </a:t>
            </a:r>
            <a:r>
              <a:rPr lang="en-US" sz="2400" spc="-25" dirty="0">
                <a:solidFill>
                  <a:srgbClr val="404040"/>
                </a:solidFill>
                <a:latin typeface="Carlito"/>
                <a:cs typeface="Carlito"/>
              </a:rPr>
              <a:t>highways </a:t>
            </a:r>
            <a:r>
              <a:rPr lang="en-US" sz="2400" spc="-30" dirty="0">
                <a:solidFill>
                  <a:srgbClr val="404040"/>
                </a:solidFill>
                <a:latin typeface="Carlito"/>
                <a:cs typeface="Carlito"/>
              </a:rPr>
              <a:t>for </a:t>
            </a:r>
            <a:r>
              <a:rPr lang="en-US" sz="2400" spc="-5" dirty="0">
                <a:solidFill>
                  <a:srgbClr val="404040"/>
                </a:solidFill>
                <a:latin typeface="Carlito"/>
                <a:cs typeface="Carlito"/>
              </a:rPr>
              <a:t>human </a:t>
            </a:r>
            <a:r>
              <a:rPr lang="en-US" sz="2400" dirty="0">
                <a:solidFill>
                  <a:srgbClr val="404040"/>
                </a:solidFill>
                <a:latin typeface="Carlito"/>
                <a:cs typeface="Carlito"/>
              </a:rPr>
              <a:t>and </a:t>
            </a:r>
            <a:r>
              <a:rPr lang="en-US" sz="2400" spc="-10" dirty="0">
                <a:solidFill>
                  <a:srgbClr val="404040"/>
                </a:solidFill>
                <a:latin typeface="Carlito"/>
                <a:cs typeface="Carlito"/>
              </a:rPr>
              <a:t>supply transport. Launch </a:t>
            </a:r>
            <a:r>
              <a:rPr lang="en-US" sz="2400" spc="-15" dirty="0">
                <a:solidFill>
                  <a:srgbClr val="404040"/>
                </a:solidFill>
                <a:latin typeface="Carlito"/>
                <a:cs typeface="Carlito"/>
              </a:rPr>
              <a:t>sites  </a:t>
            </a:r>
            <a:r>
              <a:rPr lang="en-US" sz="2400" spc="-20" dirty="0">
                <a:solidFill>
                  <a:srgbClr val="404040"/>
                </a:solidFill>
                <a:latin typeface="Carlito"/>
                <a:cs typeface="Carlito"/>
              </a:rPr>
              <a:t>are </a:t>
            </a:r>
            <a:r>
              <a:rPr lang="en-US" sz="2400" spc="-5" dirty="0">
                <a:solidFill>
                  <a:srgbClr val="404040"/>
                </a:solidFill>
                <a:latin typeface="Carlito"/>
                <a:cs typeface="Carlito"/>
              </a:rPr>
              <a:t>also </a:t>
            </a:r>
            <a:r>
              <a:rPr lang="en-US" sz="2400" dirty="0">
                <a:solidFill>
                  <a:srgbClr val="404040"/>
                </a:solidFill>
                <a:latin typeface="Carlito"/>
                <a:cs typeface="Carlito"/>
              </a:rPr>
              <a:t>close </a:t>
            </a:r>
            <a:r>
              <a:rPr lang="en-US" sz="2400" spc="-15" dirty="0">
                <a:solidFill>
                  <a:srgbClr val="404040"/>
                </a:solidFill>
                <a:latin typeface="Carlito"/>
                <a:cs typeface="Carlito"/>
              </a:rPr>
              <a:t>to </a:t>
            </a:r>
            <a:r>
              <a:rPr lang="en-US" sz="2400" spc="-10" dirty="0">
                <a:solidFill>
                  <a:srgbClr val="404040"/>
                </a:solidFill>
                <a:latin typeface="Carlito"/>
                <a:cs typeface="Carlito"/>
              </a:rPr>
              <a:t>coasts </a:t>
            </a:r>
            <a:r>
              <a:rPr lang="en-US" sz="2400" spc="-5" dirty="0">
                <a:solidFill>
                  <a:srgbClr val="404040"/>
                </a:solidFill>
                <a:latin typeface="Carlito"/>
                <a:cs typeface="Carlito"/>
              </a:rPr>
              <a:t>and </a:t>
            </a:r>
            <a:r>
              <a:rPr lang="en-US" sz="2400" spc="-20" dirty="0">
                <a:solidFill>
                  <a:srgbClr val="404040"/>
                </a:solidFill>
                <a:latin typeface="Carlito"/>
                <a:cs typeface="Carlito"/>
              </a:rPr>
              <a:t>relatively </a:t>
            </a:r>
            <a:r>
              <a:rPr lang="en-US" sz="2400" spc="-25" dirty="0">
                <a:solidFill>
                  <a:srgbClr val="404040"/>
                </a:solidFill>
                <a:latin typeface="Carlito"/>
                <a:cs typeface="Carlito"/>
              </a:rPr>
              <a:t>far from </a:t>
            </a:r>
            <a:r>
              <a:rPr lang="en-US" sz="2400" spc="-5" dirty="0">
                <a:solidFill>
                  <a:srgbClr val="404040"/>
                </a:solidFill>
                <a:latin typeface="Carlito"/>
                <a:cs typeface="Carlito"/>
              </a:rPr>
              <a:t>cities so </a:t>
            </a:r>
            <a:r>
              <a:rPr lang="en-US" sz="2400" spc="-10" dirty="0">
                <a:solidFill>
                  <a:srgbClr val="404040"/>
                </a:solidFill>
                <a:latin typeface="Carlito"/>
                <a:cs typeface="Carlito"/>
              </a:rPr>
              <a:t>that </a:t>
            </a:r>
            <a:r>
              <a:rPr lang="en-US" sz="2400" spc="-5" dirty="0">
                <a:solidFill>
                  <a:srgbClr val="404040"/>
                </a:solidFill>
                <a:latin typeface="Carlito"/>
                <a:cs typeface="Carlito"/>
              </a:rPr>
              <a:t>launch </a:t>
            </a:r>
            <a:r>
              <a:rPr lang="en-US" sz="2400" spc="-20" dirty="0">
                <a:solidFill>
                  <a:srgbClr val="404040"/>
                </a:solidFill>
                <a:latin typeface="Carlito"/>
                <a:cs typeface="Carlito"/>
              </a:rPr>
              <a:t>failures </a:t>
            </a:r>
            <a:r>
              <a:rPr lang="en-US" sz="2400" spc="-5" dirty="0">
                <a:solidFill>
                  <a:srgbClr val="404040"/>
                </a:solidFill>
                <a:latin typeface="Carlito"/>
                <a:cs typeface="Carlito"/>
              </a:rPr>
              <a:t>can land in the sea </a:t>
            </a:r>
            <a:r>
              <a:rPr lang="en-US" sz="2400" spc="-40" dirty="0">
                <a:solidFill>
                  <a:srgbClr val="404040"/>
                </a:solidFill>
                <a:latin typeface="Carlito"/>
                <a:cs typeface="Carlito"/>
              </a:rPr>
              <a:t>to  </a:t>
            </a:r>
            <a:r>
              <a:rPr lang="en-US" sz="2400" spc="-25" dirty="0">
                <a:solidFill>
                  <a:srgbClr val="404040"/>
                </a:solidFill>
                <a:latin typeface="Carlito"/>
                <a:cs typeface="Carlito"/>
              </a:rPr>
              <a:t>avoid </a:t>
            </a:r>
            <a:r>
              <a:rPr lang="en-US" sz="2400" spc="-40" dirty="0">
                <a:solidFill>
                  <a:srgbClr val="404040"/>
                </a:solidFill>
                <a:latin typeface="Carlito"/>
                <a:cs typeface="Carlito"/>
              </a:rPr>
              <a:t>rockets </a:t>
            </a:r>
            <a:r>
              <a:rPr lang="en-US" sz="2400" spc="-10" dirty="0">
                <a:solidFill>
                  <a:srgbClr val="404040"/>
                </a:solidFill>
                <a:latin typeface="Carlito"/>
                <a:cs typeface="Carlito"/>
              </a:rPr>
              <a:t>falling </a:t>
            </a:r>
            <a:r>
              <a:rPr lang="en-US" sz="2400" spc="-5" dirty="0">
                <a:solidFill>
                  <a:srgbClr val="404040"/>
                </a:solidFill>
                <a:latin typeface="Carlito"/>
                <a:cs typeface="Carlito"/>
              </a:rPr>
              <a:t>on densely </a:t>
            </a:r>
            <a:r>
              <a:rPr lang="en-US" sz="2400" spc="-20" dirty="0">
                <a:solidFill>
                  <a:srgbClr val="404040"/>
                </a:solidFill>
                <a:latin typeface="Carlito"/>
                <a:cs typeface="Carlito"/>
              </a:rPr>
              <a:t>populated</a:t>
            </a:r>
            <a:r>
              <a:rPr lang="en-US" sz="2400" spc="-30" dirty="0">
                <a:solidFill>
                  <a:srgbClr val="404040"/>
                </a:solidFill>
                <a:latin typeface="Carlito"/>
                <a:cs typeface="Carlito"/>
              </a:rPr>
              <a:t> </a:t>
            </a:r>
            <a:r>
              <a:rPr lang="en-US" sz="2400" spc="-5" dirty="0">
                <a:solidFill>
                  <a:srgbClr val="404040"/>
                </a:solidFill>
                <a:latin typeface="Carlito"/>
                <a:cs typeface="Carlito"/>
              </a:rPr>
              <a:t>areas.</a:t>
            </a:r>
            <a:endParaRPr lang="en-US" sz="2400" dirty="0">
              <a:latin typeface="Carlito"/>
              <a:cs typeface="Carlito"/>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W" u="heavy" spc="-505" dirty="0">
                <a:uFill>
                  <a:solidFill>
                    <a:srgbClr val="7D7D7D"/>
                  </a:solidFill>
                </a:uFill>
              </a:rPr>
              <a:t>Key </a:t>
            </a:r>
            <a:r>
              <a:rPr lang="en-ZW" u="heavy" spc="-270" dirty="0">
                <a:uFill>
                  <a:solidFill>
                    <a:srgbClr val="7D7D7D"/>
                  </a:solidFill>
                </a:uFill>
              </a:rPr>
              <a:t>Location</a:t>
            </a:r>
            <a:r>
              <a:rPr lang="en-ZW" u="heavy" spc="-445" dirty="0">
                <a:uFill>
                  <a:solidFill>
                    <a:srgbClr val="7D7D7D"/>
                  </a:solidFill>
                </a:uFill>
              </a:rPr>
              <a:t> </a:t>
            </a:r>
            <a:r>
              <a:rPr lang="en-ZW" u="heavy" spc="-260" dirty="0">
                <a:uFill>
                  <a:solidFill>
                    <a:srgbClr val="7D7D7D"/>
                  </a:solidFill>
                </a:uFill>
              </a:rPr>
              <a:t>Proximities	</a:t>
            </a:r>
            <a:endParaRPr lang="en-US" dirty="0">
              <a:solidFill>
                <a:srgbClr val="0B49CB"/>
              </a:solidFill>
              <a:latin typeface="Abadi"/>
            </a:endParaRPr>
          </a:p>
        </p:txBody>
      </p:sp>
      <p:sp>
        <p:nvSpPr>
          <p:cNvPr id="6" name="object 4"/>
          <p:cNvSpPr/>
          <p:nvPr/>
        </p:nvSpPr>
        <p:spPr>
          <a:xfrm>
            <a:off x="1795050" y="1326041"/>
            <a:ext cx="8389620" cy="1723643"/>
          </a:xfrm>
          <a:prstGeom prst="rect">
            <a:avLst/>
          </a:prstGeom>
          <a:blipFill>
            <a:blip r:embed="rId3" cstate="print"/>
            <a:stretch>
              <a:fillRect/>
            </a:stretch>
          </a:blipFill>
        </p:spPr>
        <p:txBody>
          <a:bodyPr wrap="square" lIns="0" tIns="0" rIns="0" bIns="0" rtlCol="0"/>
          <a:lstStyle/>
          <a:p>
            <a:endParaRPr/>
          </a:p>
        </p:txBody>
      </p:sp>
      <p:grpSp>
        <p:nvGrpSpPr>
          <p:cNvPr id="7" name="object 5"/>
          <p:cNvGrpSpPr/>
          <p:nvPr/>
        </p:nvGrpSpPr>
        <p:grpSpPr>
          <a:xfrm>
            <a:off x="2361141" y="3152558"/>
            <a:ext cx="7505700" cy="1562100"/>
            <a:chOff x="2802635" y="3552444"/>
            <a:chExt cx="7505700" cy="1562100"/>
          </a:xfrm>
        </p:grpSpPr>
        <p:sp>
          <p:nvSpPr>
            <p:cNvPr id="9" name="object 6"/>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10" name="object 7"/>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819628" cy="4351338"/>
          </a:xfrm>
          <a:prstGeom prst="rect">
            <a:avLst/>
          </a:prstGeom>
        </p:spPr>
        <p:txBody>
          <a:bodyPr lIns="91440" tIns="45720" rIns="91440" bIns="45720" anchor="t">
            <a:normAutofit fontScale="92500" lnSpcReduction="10000"/>
          </a:bodyPr>
          <a:lstStyle/>
          <a:p>
            <a:pPr marL="12700" marR="5080">
              <a:spcBef>
                <a:spcPts val="340"/>
              </a:spcBef>
            </a:pPr>
            <a:r>
              <a:rPr lang="en-US" sz="2400" spc="-5" dirty="0">
                <a:solidFill>
                  <a:srgbClr val="404040"/>
                </a:solidFill>
                <a:latin typeface="Carlito"/>
                <a:cs typeface="Carlito"/>
              </a:rPr>
              <a:t>This is </a:t>
            </a:r>
            <a:r>
              <a:rPr lang="en-US" sz="2400" dirty="0">
                <a:solidFill>
                  <a:srgbClr val="404040"/>
                </a:solidFill>
                <a:latin typeface="Carlito"/>
                <a:cs typeface="Carlito"/>
              </a:rPr>
              <a:t>the </a:t>
            </a:r>
            <a:r>
              <a:rPr lang="en-US" sz="2400" spc="-5" dirty="0">
                <a:solidFill>
                  <a:srgbClr val="404040"/>
                </a:solidFill>
                <a:latin typeface="Carlito"/>
                <a:cs typeface="Carlito"/>
              </a:rPr>
              <a:t>distribution of successful </a:t>
            </a:r>
            <a:r>
              <a:rPr lang="en-US" sz="2400" dirty="0">
                <a:solidFill>
                  <a:srgbClr val="404040"/>
                </a:solidFill>
                <a:latin typeface="Carlito"/>
                <a:cs typeface="Carlito"/>
              </a:rPr>
              <a:t>landings </a:t>
            </a:r>
            <a:r>
              <a:rPr lang="en-US" sz="2400" spc="-20" dirty="0">
                <a:solidFill>
                  <a:srgbClr val="404040"/>
                </a:solidFill>
                <a:latin typeface="Carlito"/>
                <a:cs typeface="Carlito"/>
              </a:rPr>
              <a:t>across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t>
            </a:r>
            <a:r>
              <a:rPr lang="en-US" sz="2400" spc="-20" dirty="0" smtClean="0">
                <a:solidFill>
                  <a:srgbClr val="404040"/>
                </a:solidFill>
                <a:latin typeface="Carlito"/>
                <a:cs typeface="Carlito"/>
              </a:rPr>
              <a:t/>
            </a:r>
            <a:br>
              <a:rPr lang="en-US" sz="2400" spc="-20" dirty="0" smtClean="0">
                <a:solidFill>
                  <a:srgbClr val="404040"/>
                </a:solidFill>
                <a:latin typeface="Carlito"/>
                <a:cs typeface="Carlito"/>
              </a:rPr>
            </a:br>
            <a:endParaRPr lang="en-US" sz="2400" spc="-20" dirty="0" smtClean="0">
              <a:solidFill>
                <a:srgbClr val="404040"/>
              </a:solidFill>
              <a:latin typeface="Carlito"/>
              <a:cs typeface="Carlito"/>
            </a:endParaRPr>
          </a:p>
          <a:p>
            <a:pPr marL="12700" marR="5080">
              <a:spcBef>
                <a:spcPts val="340"/>
              </a:spcBef>
            </a:pPr>
            <a:r>
              <a:rPr lang="en-US" sz="2400" spc="-5" dirty="0" smtClean="0">
                <a:solidFill>
                  <a:srgbClr val="404040"/>
                </a:solidFill>
                <a:latin typeface="Carlito"/>
                <a:cs typeface="Carlito"/>
              </a:rPr>
              <a:t>CCAFS </a:t>
            </a:r>
            <a:r>
              <a:rPr lang="en-US" sz="2400" spc="-10" dirty="0">
                <a:solidFill>
                  <a:srgbClr val="404040"/>
                </a:solidFill>
                <a:latin typeface="Carlito"/>
                <a:cs typeface="Carlito"/>
              </a:rPr>
              <a:t>LC-40 </a:t>
            </a:r>
            <a:r>
              <a:rPr lang="en-US" sz="2400" spc="-5" dirty="0">
                <a:solidFill>
                  <a:srgbClr val="404040"/>
                </a:solidFill>
                <a:latin typeface="Carlito"/>
                <a:cs typeface="Carlito"/>
              </a:rPr>
              <a:t>is </a:t>
            </a:r>
            <a:r>
              <a:rPr lang="en-US" sz="2400" dirty="0">
                <a:solidFill>
                  <a:srgbClr val="404040"/>
                </a:solidFill>
                <a:latin typeface="Carlito"/>
                <a:cs typeface="Carlito"/>
              </a:rPr>
              <a:t>the </a:t>
            </a:r>
            <a:r>
              <a:rPr lang="en-US" sz="2400" spc="-5" dirty="0">
                <a:solidFill>
                  <a:srgbClr val="404040"/>
                </a:solidFill>
                <a:latin typeface="Carlito"/>
                <a:cs typeface="Carlito"/>
              </a:rPr>
              <a:t>old name of  CCAFS SLC-40 </a:t>
            </a:r>
            <a:r>
              <a:rPr lang="en-US" sz="2400" dirty="0">
                <a:solidFill>
                  <a:srgbClr val="404040"/>
                </a:solidFill>
                <a:latin typeface="Carlito"/>
                <a:cs typeface="Carlito"/>
              </a:rPr>
              <a:t>so </a:t>
            </a:r>
            <a:r>
              <a:rPr lang="en-US" sz="2400" spc="-5" dirty="0">
                <a:solidFill>
                  <a:srgbClr val="404040"/>
                </a:solidFill>
                <a:latin typeface="Carlito"/>
                <a:cs typeface="Carlito"/>
              </a:rPr>
              <a:t>CCAFS </a:t>
            </a:r>
            <a:r>
              <a:rPr lang="en-US" sz="2400" dirty="0">
                <a:solidFill>
                  <a:srgbClr val="404040"/>
                </a:solidFill>
                <a:latin typeface="Carlito"/>
                <a:cs typeface="Carlito"/>
              </a:rPr>
              <a:t>and </a:t>
            </a:r>
            <a:r>
              <a:rPr lang="en-US" sz="2400" spc="-5" dirty="0">
                <a:solidFill>
                  <a:srgbClr val="404040"/>
                </a:solidFill>
                <a:latin typeface="Carlito"/>
                <a:cs typeface="Carlito"/>
              </a:rPr>
              <a:t>KSC </a:t>
            </a:r>
            <a:r>
              <a:rPr lang="en-US" sz="2400" spc="-35" dirty="0">
                <a:solidFill>
                  <a:srgbClr val="404040"/>
                </a:solidFill>
                <a:latin typeface="Carlito"/>
                <a:cs typeface="Carlito"/>
              </a:rPr>
              <a:t>have </a:t>
            </a:r>
            <a:r>
              <a:rPr lang="en-US" sz="2400" dirty="0">
                <a:solidFill>
                  <a:srgbClr val="404040"/>
                </a:solidFill>
                <a:latin typeface="Carlito"/>
                <a:cs typeface="Carlito"/>
              </a:rPr>
              <a:t>the </a:t>
            </a:r>
            <a:r>
              <a:rPr lang="en-US" sz="2400" spc="-5" dirty="0">
                <a:solidFill>
                  <a:srgbClr val="404040"/>
                </a:solidFill>
                <a:latin typeface="Carlito"/>
                <a:cs typeface="Carlito"/>
              </a:rPr>
              <a:t>same amount </a:t>
            </a:r>
            <a:r>
              <a:rPr lang="en-US" sz="2400" dirty="0">
                <a:solidFill>
                  <a:srgbClr val="404040"/>
                </a:solidFill>
                <a:latin typeface="Carlito"/>
                <a:cs typeface="Carlito"/>
              </a:rPr>
              <a:t>of </a:t>
            </a:r>
            <a:r>
              <a:rPr lang="en-US" sz="2400" spc="-5" dirty="0">
                <a:solidFill>
                  <a:srgbClr val="404040"/>
                </a:solidFill>
                <a:latin typeface="Carlito"/>
                <a:cs typeface="Carlito"/>
              </a:rPr>
              <a:t>successful landings, but </a:t>
            </a:r>
            <a:r>
              <a:rPr lang="en-US" sz="2400" dirty="0">
                <a:solidFill>
                  <a:srgbClr val="404040"/>
                </a:solidFill>
                <a:latin typeface="Carlito"/>
                <a:cs typeface="Carlito"/>
              </a:rPr>
              <a:t>a majority of the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t>
            </a:r>
            <a:r>
              <a:rPr lang="en-US" sz="2400" spc="-5" dirty="0">
                <a:solidFill>
                  <a:srgbClr val="404040"/>
                </a:solidFill>
                <a:latin typeface="Carlito"/>
                <a:cs typeface="Carlito"/>
              </a:rPr>
              <a:t>where </a:t>
            </a:r>
            <a:r>
              <a:rPr lang="en-US" sz="2400" spc="-20" dirty="0">
                <a:solidFill>
                  <a:srgbClr val="404040"/>
                </a:solidFill>
                <a:latin typeface="Carlito"/>
                <a:cs typeface="Carlito"/>
              </a:rPr>
              <a:t>performed </a:t>
            </a:r>
            <a:r>
              <a:rPr lang="en-US" sz="2400" spc="-25" dirty="0">
                <a:solidFill>
                  <a:srgbClr val="404040"/>
                </a:solidFill>
                <a:latin typeface="Carlito"/>
                <a:cs typeface="Carlito"/>
              </a:rPr>
              <a:t>before </a:t>
            </a:r>
            <a:r>
              <a:rPr lang="en-US" sz="2400" dirty="0">
                <a:solidFill>
                  <a:srgbClr val="404040"/>
                </a:solidFill>
                <a:latin typeface="Carlito"/>
                <a:cs typeface="Carlito"/>
              </a:rPr>
              <a:t>the </a:t>
            </a:r>
            <a:r>
              <a:rPr lang="en-US" sz="2400" spc="-5" dirty="0">
                <a:solidFill>
                  <a:srgbClr val="404040"/>
                </a:solidFill>
                <a:latin typeface="Carlito"/>
                <a:cs typeface="Carlito"/>
              </a:rPr>
              <a:t>name </a:t>
            </a:r>
            <a:r>
              <a:rPr lang="en-US" sz="2400" dirty="0">
                <a:solidFill>
                  <a:srgbClr val="404040"/>
                </a:solidFill>
                <a:latin typeface="Carlito"/>
                <a:cs typeface="Carlito"/>
              </a:rPr>
              <a:t>change</a:t>
            </a:r>
            <a:r>
              <a:rPr lang="en-US" sz="2400" dirty="0" smtClean="0">
                <a:solidFill>
                  <a:srgbClr val="404040"/>
                </a:solidFill>
                <a:latin typeface="Carlito"/>
                <a:cs typeface="Carlito"/>
              </a:rPr>
              <a:t>.</a:t>
            </a:r>
            <a:br>
              <a:rPr lang="en-US" sz="2400" dirty="0" smtClean="0">
                <a:solidFill>
                  <a:srgbClr val="404040"/>
                </a:solidFill>
                <a:latin typeface="Carlito"/>
                <a:cs typeface="Carlito"/>
              </a:rPr>
            </a:br>
            <a:endParaRPr lang="en-US" sz="2400" dirty="0" smtClean="0">
              <a:solidFill>
                <a:srgbClr val="404040"/>
              </a:solidFill>
              <a:latin typeface="Carlito"/>
              <a:cs typeface="Carlito"/>
            </a:endParaRPr>
          </a:p>
          <a:p>
            <a:pPr marL="12700" marR="5080">
              <a:spcBef>
                <a:spcPts val="340"/>
              </a:spcBef>
            </a:pPr>
            <a:r>
              <a:rPr lang="en-US" sz="2400" dirty="0" smtClean="0">
                <a:solidFill>
                  <a:srgbClr val="404040"/>
                </a:solidFill>
                <a:latin typeface="Carlito"/>
                <a:cs typeface="Carlito"/>
              </a:rPr>
              <a:t> </a:t>
            </a:r>
            <a:r>
              <a:rPr lang="en-US" sz="2400" spc="-40" dirty="0">
                <a:solidFill>
                  <a:srgbClr val="404040"/>
                </a:solidFill>
                <a:latin typeface="Carlito"/>
                <a:cs typeface="Carlito"/>
              </a:rPr>
              <a:t>VAFB </a:t>
            </a:r>
            <a:r>
              <a:rPr lang="en-US" sz="2400" spc="-5" dirty="0">
                <a:solidFill>
                  <a:srgbClr val="404040"/>
                </a:solidFill>
                <a:latin typeface="Carlito"/>
                <a:cs typeface="Carlito"/>
              </a:rPr>
              <a:t>has </a:t>
            </a:r>
            <a:r>
              <a:rPr lang="en-US" sz="2400" dirty="0">
                <a:solidFill>
                  <a:srgbClr val="404040"/>
                </a:solidFill>
                <a:latin typeface="Carlito"/>
                <a:cs typeface="Carlito"/>
              </a:rPr>
              <a:t>the </a:t>
            </a:r>
            <a:r>
              <a:rPr lang="en-US" sz="2400" spc="-20" dirty="0">
                <a:solidFill>
                  <a:srgbClr val="404040"/>
                </a:solidFill>
                <a:latin typeface="Carlito"/>
                <a:cs typeface="Carlito"/>
              </a:rPr>
              <a:t>smallest share </a:t>
            </a:r>
            <a:r>
              <a:rPr lang="en-US" sz="2400" spc="-5" dirty="0">
                <a:solidFill>
                  <a:srgbClr val="404040"/>
                </a:solidFill>
                <a:latin typeface="Carlito"/>
                <a:cs typeface="Carlito"/>
              </a:rPr>
              <a:t>of successful  </a:t>
            </a:r>
            <a:r>
              <a:rPr lang="en-US" sz="2400" dirty="0">
                <a:solidFill>
                  <a:srgbClr val="404040"/>
                </a:solidFill>
                <a:latin typeface="Carlito"/>
                <a:cs typeface="Carlito"/>
              </a:rPr>
              <a:t>landings. </a:t>
            </a:r>
            <a:r>
              <a:rPr lang="en-US" sz="2400" spc="-5" dirty="0">
                <a:solidFill>
                  <a:srgbClr val="404040"/>
                </a:solidFill>
                <a:latin typeface="Carlito"/>
                <a:cs typeface="Carlito"/>
              </a:rPr>
              <a:t>This </a:t>
            </a:r>
            <a:r>
              <a:rPr lang="en-US" sz="2400" spc="-25" dirty="0">
                <a:solidFill>
                  <a:srgbClr val="404040"/>
                </a:solidFill>
                <a:latin typeface="Carlito"/>
                <a:cs typeface="Carlito"/>
              </a:rPr>
              <a:t>may </a:t>
            </a:r>
            <a:r>
              <a:rPr lang="en-US" sz="2400" dirty="0">
                <a:solidFill>
                  <a:srgbClr val="404040"/>
                </a:solidFill>
                <a:latin typeface="Carlito"/>
                <a:cs typeface="Carlito"/>
              </a:rPr>
              <a:t>be due </a:t>
            </a:r>
            <a:r>
              <a:rPr lang="en-US" sz="2400" spc="-20" dirty="0">
                <a:solidFill>
                  <a:srgbClr val="404040"/>
                </a:solidFill>
                <a:latin typeface="Carlito"/>
                <a:cs typeface="Carlito"/>
              </a:rPr>
              <a:t>to </a:t>
            </a:r>
            <a:r>
              <a:rPr lang="en-US" sz="2400" spc="-5" dirty="0">
                <a:solidFill>
                  <a:srgbClr val="404040"/>
                </a:solidFill>
                <a:latin typeface="Carlito"/>
                <a:cs typeface="Carlito"/>
              </a:rPr>
              <a:t>smaller sample </a:t>
            </a:r>
            <a:r>
              <a:rPr lang="en-US" sz="2400" dirty="0">
                <a:solidFill>
                  <a:srgbClr val="404040"/>
                </a:solidFill>
                <a:latin typeface="Carlito"/>
                <a:cs typeface="Carlito"/>
              </a:rPr>
              <a:t>and </a:t>
            </a:r>
            <a:r>
              <a:rPr lang="en-US" sz="2400" spc="-5" dirty="0">
                <a:solidFill>
                  <a:srgbClr val="404040"/>
                </a:solidFill>
                <a:latin typeface="Carlito"/>
                <a:cs typeface="Carlito"/>
              </a:rPr>
              <a:t>increase in </a:t>
            </a:r>
            <a:r>
              <a:rPr lang="en-US" sz="2400" spc="-15" dirty="0">
                <a:solidFill>
                  <a:srgbClr val="404040"/>
                </a:solidFill>
                <a:latin typeface="Carlito"/>
                <a:cs typeface="Carlito"/>
              </a:rPr>
              <a:t>difficulty </a:t>
            </a:r>
            <a:r>
              <a:rPr lang="en-US" sz="2400" spc="-5" dirty="0">
                <a:solidFill>
                  <a:srgbClr val="404040"/>
                </a:solidFill>
                <a:latin typeface="Carlito"/>
                <a:cs typeface="Carlito"/>
              </a:rPr>
              <a:t>of </a:t>
            </a:r>
            <a:r>
              <a:rPr lang="en-US" sz="2400" dirty="0">
                <a:solidFill>
                  <a:srgbClr val="404040"/>
                </a:solidFill>
                <a:latin typeface="Carlito"/>
                <a:cs typeface="Carlito"/>
              </a:rPr>
              <a:t>launching </a:t>
            </a:r>
            <a:r>
              <a:rPr lang="en-US" sz="2400" spc="-5" dirty="0">
                <a:solidFill>
                  <a:srgbClr val="404040"/>
                </a:solidFill>
                <a:latin typeface="Carlito"/>
                <a:cs typeface="Carlito"/>
              </a:rPr>
              <a:t>in </a:t>
            </a:r>
            <a:r>
              <a:rPr lang="en-US" sz="2400" dirty="0">
                <a:solidFill>
                  <a:srgbClr val="404040"/>
                </a:solidFill>
                <a:latin typeface="Carlito"/>
                <a:cs typeface="Carlito"/>
              </a:rPr>
              <a:t>the </a:t>
            </a:r>
            <a:r>
              <a:rPr lang="en-US" sz="2400" spc="-25" dirty="0">
                <a:solidFill>
                  <a:srgbClr val="404040"/>
                </a:solidFill>
                <a:latin typeface="Carlito"/>
                <a:cs typeface="Carlito"/>
              </a:rPr>
              <a:t>west</a:t>
            </a:r>
            <a:r>
              <a:rPr lang="en-US" sz="2400" spc="-65" dirty="0">
                <a:solidFill>
                  <a:srgbClr val="404040"/>
                </a:solidFill>
                <a:latin typeface="Carlito"/>
                <a:cs typeface="Carlito"/>
              </a:rPr>
              <a:t> </a:t>
            </a:r>
            <a:r>
              <a:rPr lang="en-US" sz="2400" spc="-10" dirty="0">
                <a:solidFill>
                  <a:srgbClr val="404040"/>
                </a:solidFill>
                <a:latin typeface="Carlito"/>
                <a:cs typeface="Carlito"/>
              </a:rPr>
              <a:t>coast.</a:t>
            </a:r>
            <a:endParaRPr lang="en-US" sz="2400" dirty="0">
              <a:latin typeface="Carlito"/>
              <a:cs typeface="Carlito"/>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heavy" spc="-385" dirty="0">
                <a:uFill>
                  <a:solidFill>
                    <a:srgbClr val="7D7D7D"/>
                  </a:solidFill>
                </a:uFill>
              </a:rPr>
              <a:t>Successful </a:t>
            </a:r>
            <a:r>
              <a:rPr lang="en-US" u="heavy" spc="-395" dirty="0">
                <a:uFill>
                  <a:solidFill>
                    <a:srgbClr val="7D7D7D"/>
                  </a:solidFill>
                </a:uFill>
              </a:rPr>
              <a:t>Launches Across </a:t>
            </a:r>
            <a:r>
              <a:rPr lang="en-US" u="heavy" spc="-370" dirty="0">
                <a:uFill>
                  <a:solidFill>
                    <a:srgbClr val="7D7D7D"/>
                  </a:solidFill>
                </a:uFill>
              </a:rPr>
              <a:t>Launch</a:t>
            </a:r>
            <a:r>
              <a:rPr lang="en-US" u="heavy" spc="-420" dirty="0">
                <a:uFill>
                  <a:solidFill>
                    <a:srgbClr val="7D7D7D"/>
                  </a:solidFill>
                </a:uFill>
              </a:rPr>
              <a:t> </a:t>
            </a:r>
            <a:r>
              <a:rPr lang="en-US" u="heavy" spc="-380" dirty="0">
                <a:uFill>
                  <a:solidFill>
                    <a:srgbClr val="7D7D7D"/>
                  </a:solidFill>
                </a:uFill>
              </a:rPr>
              <a:t>Sites	</a:t>
            </a:r>
            <a:endParaRPr lang="en-US" dirty="0">
              <a:solidFill>
                <a:srgbClr val="0B49CB"/>
              </a:solidFill>
              <a:latin typeface="Abadi"/>
            </a:endParaRPr>
          </a:p>
        </p:txBody>
      </p:sp>
      <p:sp>
        <p:nvSpPr>
          <p:cNvPr id="6" name="object 4"/>
          <p:cNvSpPr/>
          <p:nvPr/>
        </p:nvSpPr>
        <p:spPr>
          <a:xfrm>
            <a:off x="7429278" y="3214116"/>
            <a:ext cx="2570988" cy="2581656"/>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10595732" y="3335306"/>
            <a:ext cx="1085087" cy="6659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21879"/>
            <a:ext cx="9601148" cy="410373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panose="020B0604020104020204" pitchFamily="34" charset="0"/>
              </a:rPr>
              <a:t>Background:</a:t>
            </a:r>
          </a:p>
          <a:p>
            <a:pPr>
              <a:spcBef>
                <a:spcPts val="1400"/>
              </a:spcBef>
            </a:pPr>
            <a:r>
              <a:rPr lang="en-US" sz="2200" dirty="0">
                <a:solidFill>
                  <a:schemeClr val="accent3">
                    <a:lumMod val="25000"/>
                  </a:schemeClr>
                </a:solidFill>
                <a:latin typeface="Abadi" panose="020B0604020104020204" pitchFamily="34" charset="0"/>
              </a:rPr>
              <a:t>Commercial Space Age is Here</a:t>
            </a:r>
          </a:p>
          <a:p>
            <a:pPr>
              <a:spcBef>
                <a:spcPts val="1400"/>
              </a:spcBef>
            </a:pPr>
            <a:r>
              <a:rPr lang="en-US" sz="2200" dirty="0">
                <a:solidFill>
                  <a:schemeClr val="accent3">
                    <a:lumMod val="25000"/>
                  </a:schemeClr>
                </a:solidFill>
                <a:latin typeface="Abadi" panose="020B0604020104020204" pitchFamily="34" charset="0"/>
              </a:rPr>
              <a:t>Space X has best pricing ($62 million vs. $165 million USD)</a:t>
            </a:r>
          </a:p>
          <a:p>
            <a:pPr>
              <a:spcBef>
                <a:spcPts val="1400"/>
              </a:spcBef>
            </a:pPr>
            <a:r>
              <a:rPr lang="en-US" sz="2200" dirty="0">
                <a:solidFill>
                  <a:schemeClr val="accent3">
                    <a:lumMod val="25000"/>
                  </a:schemeClr>
                </a:solidFill>
                <a:latin typeface="Abadi" panose="020B0604020104020204" pitchFamily="34" charset="0"/>
              </a:rPr>
              <a:t>Largely due to ability to recover part of rocket (Stage 1)</a:t>
            </a:r>
          </a:p>
          <a:p>
            <a:pPr>
              <a:spcBef>
                <a:spcPts val="1400"/>
              </a:spcBef>
            </a:pPr>
            <a:r>
              <a:rPr lang="en-US" sz="2200" dirty="0">
                <a:solidFill>
                  <a:schemeClr val="accent3">
                    <a:lumMod val="25000"/>
                  </a:schemeClr>
                </a:solidFill>
                <a:latin typeface="Abadi" panose="020B0604020104020204" pitchFamily="34" charset="0"/>
              </a:rPr>
              <a:t>Space Y wants to compete with Space X</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b="1" dirty="0">
                <a:solidFill>
                  <a:schemeClr val="accent3">
                    <a:lumMod val="25000"/>
                  </a:schemeClr>
                </a:solidFill>
                <a:latin typeface="Abadi" panose="020B0604020104020204" pitchFamily="34" charset="0"/>
              </a:rPr>
              <a:t>Problem:</a:t>
            </a:r>
          </a:p>
          <a:p>
            <a:pPr>
              <a:spcBef>
                <a:spcPts val="1400"/>
              </a:spcBef>
            </a:pPr>
            <a:r>
              <a:rPr lang="en-US" sz="2200" dirty="0">
                <a:solidFill>
                  <a:schemeClr val="accent3">
                    <a:lumMod val="25000"/>
                  </a:schemeClr>
                </a:solidFill>
                <a:latin typeface="Abadi" panose="020B0604020104020204" pitchFamily="34" charset="0"/>
              </a:rPr>
              <a:t>Space Y tasks us to train a machine learning model to  predict successful Stage 1 recovery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571999"/>
            <a:ext cx="10551583" cy="1604963"/>
          </a:xfrm>
          <a:prstGeom prst="rect">
            <a:avLst/>
          </a:prstGeom>
        </p:spPr>
        <p:txBody>
          <a:bodyPr lIns="91440" tIns="45720" rIns="91440" bIns="45720" anchor="t">
            <a:normAutofit/>
          </a:bodyPr>
          <a:lstStyle/>
          <a:p>
            <a:pPr marL="12700">
              <a:lnSpc>
                <a:spcPct val="100000"/>
              </a:lnSpc>
              <a:spcBef>
                <a:spcPts val="100"/>
              </a:spcBef>
            </a:pPr>
            <a:r>
              <a:rPr lang="en-US" sz="2400" spc="-5" dirty="0">
                <a:solidFill>
                  <a:srgbClr val="404040"/>
                </a:solidFill>
                <a:latin typeface="Carlito"/>
                <a:cs typeface="Carlito"/>
              </a:rPr>
              <a:t>KSC LC-39A has </a:t>
            </a:r>
            <a:r>
              <a:rPr lang="en-US" sz="2400" dirty="0">
                <a:solidFill>
                  <a:srgbClr val="404040"/>
                </a:solidFill>
                <a:latin typeface="Carlito"/>
                <a:cs typeface="Carlito"/>
              </a:rPr>
              <a:t>the </a:t>
            </a:r>
            <a:r>
              <a:rPr lang="en-US" sz="2400" spc="-10" dirty="0">
                <a:solidFill>
                  <a:srgbClr val="404040"/>
                </a:solidFill>
                <a:latin typeface="Carlito"/>
                <a:cs typeface="Carlito"/>
              </a:rPr>
              <a:t>highest </a:t>
            </a:r>
            <a:r>
              <a:rPr lang="en-US" sz="2400" dirty="0">
                <a:solidFill>
                  <a:srgbClr val="404040"/>
                </a:solidFill>
                <a:latin typeface="Carlito"/>
                <a:cs typeface="Carlito"/>
              </a:rPr>
              <a:t>success </a:t>
            </a:r>
            <a:r>
              <a:rPr lang="en-US" sz="2400" spc="-40" dirty="0">
                <a:solidFill>
                  <a:srgbClr val="404040"/>
                </a:solidFill>
                <a:latin typeface="Carlito"/>
                <a:cs typeface="Carlito"/>
              </a:rPr>
              <a:t>rate </a:t>
            </a:r>
            <a:r>
              <a:rPr lang="en-US" sz="2400" spc="-5" dirty="0">
                <a:solidFill>
                  <a:srgbClr val="404040"/>
                </a:solidFill>
                <a:latin typeface="Carlito"/>
                <a:cs typeface="Carlito"/>
              </a:rPr>
              <a:t>with </a:t>
            </a:r>
            <a:r>
              <a:rPr lang="en-US" sz="2400" dirty="0">
                <a:solidFill>
                  <a:srgbClr val="404040"/>
                </a:solidFill>
                <a:latin typeface="Carlito"/>
                <a:cs typeface="Carlito"/>
              </a:rPr>
              <a:t>10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and 3 </a:t>
            </a:r>
            <a:r>
              <a:rPr lang="en-US" sz="2400" spc="-20" dirty="0">
                <a:solidFill>
                  <a:srgbClr val="404040"/>
                </a:solidFill>
                <a:latin typeface="Carlito"/>
                <a:cs typeface="Carlito"/>
              </a:rPr>
              <a:t>failed</a:t>
            </a:r>
            <a:r>
              <a:rPr lang="en-US" sz="2400" spc="-105" dirty="0">
                <a:solidFill>
                  <a:srgbClr val="404040"/>
                </a:solidFill>
                <a:latin typeface="Carlito"/>
                <a:cs typeface="Carlito"/>
              </a:rPr>
              <a:t> </a:t>
            </a:r>
            <a:r>
              <a:rPr lang="en-US" sz="2400" dirty="0">
                <a:solidFill>
                  <a:srgbClr val="404040"/>
                </a:solidFill>
                <a:latin typeface="Carlito"/>
                <a:cs typeface="Carlito"/>
              </a:rPr>
              <a:t>landings.</a:t>
            </a:r>
            <a:endParaRPr lang="en-US" sz="2400" dirty="0">
              <a:latin typeface="Carlito"/>
              <a:cs typeface="Carlito"/>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heavy" spc="-285" dirty="0">
                <a:uFill>
                  <a:solidFill>
                    <a:srgbClr val="7D7D7D"/>
                  </a:solidFill>
                </a:uFill>
              </a:rPr>
              <a:t>Highest </a:t>
            </a:r>
            <a:r>
              <a:rPr lang="en-US" u="heavy" spc="-520" dirty="0">
                <a:uFill>
                  <a:solidFill>
                    <a:srgbClr val="7D7D7D"/>
                  </a:solidFill>
                </a:uFill>
              </a:rPr>
              <a:t>Success </a:t>
            </a:r>
            <a:r>
              <a:rPr lang="en-US" u="heavy" spc="-395" dirty="0">
                <a:uFill>
                  <a:solidFill>
                    <a:srgbClr val="7D7D7D"/>
                  </a:solidFill>
                </a:uFill>
              </a:rPr>
              <a:t>Rate </a:t>
            </a:r>
            <a:r>
              <a:rPr lang="en-US" u="heavy" spc="-370" dirty="0">
                <a:uFill>
                  <a:solidFill>
                    <a:srgbClr val="7D7D7D"/>
                  </a:solidFill>
                </a:uFill>
              </a:rPr>
              <a:t>Launch</a:t>
            </a:r>
            <a:r>
              <a:rPr lang="en-US" u="heavy" spc="-400" dirty="0">
                <a:uFill>
                  <a:solidFill>
                    <a:srgbClr val="7D7D7D"/>
                  </a:solidFill>
                </a:uFill>
              </a:rPr>
              <a:t> </a:t>
            </a:r>
            <a:r>
              <a:rPr lang="en-US" u="heavy" spc="-325" dirty="0">
                <a:uFill>
                  <a:solidFill>
                    <a:srgbClr val="7D7D7D"/>
                  </a:solidFill>
                </a:uFill>
              </a:rPr>
              <a:t>Site	</a:t>
            </a:r>
            <a:endParaRPr lang="en-US" dirty="0">
              <a:solidFill>
                <a:srgbClr val="0B49CB"/>
              </a:solidFill>
              <a:latin typeface="Abadi"/>
            </a:endParaRPr>
          </a:p>
        </p:txBody>
      </p:sp>
      <p:sp>
        <p:nvSpPr>
          <p:cNvPr id="6" name="object 4"/>
          <p:cNvSpPr/>
          <p:nvPr/>
        </p:nvSpPr>
        <p:spPr>
          <a:xfrm>
            <a:off x="4811267" y="1448561"/>
            <a:ext cx="2570988" cy="2570988"/>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1248155" y="1514094"/>
            <a:ext cx="3401568" cy="152400"/>
          </a:xfrm>
          <a:prstGeom prst="rect">
            <a:avLst/>
          </a:prstGeom>
          <a:blipFill>
            <a:blip r:embed="rId4" cstate="print"/>
            <a:stretch>
              <a:fillRect/>
            </a:stretch>
          </a:blipFill>
        </p:spPr>
        <p:txBody>
          <a:bodyPr wrap="square" lIns="0" tIns="0" rIns="0" bIns="0" rtlCol="0"/>
          <a:lstStyle/>
          <a:p>
            <a:endParaRPr/>
          </a:p>
        </p:txBody>
      </p:sp>
      <p:sp>
        <p:nvSpPr>
          <p:cNvPr id="9" name="object 6"/>
          <p:cNvSpPr/>
          <p:nvPr/>
        </p:nvSpPr>
        <p:spPr>
          <a:xfrm>
            <a:off x="8031480" y="1634489"/>
            <a:ext cx="324611" cy="3048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63533" y="5042542"/>
            <a:ext cx="10414662" cy="1421074"/>
          </a:xfrm>
          <a:prstGeom prst="rect">
            <a:avLst/>
          </a:prstGeom>
        </p:spPr>
        <p:txBody>
          <a:bodyPr lIns="91440" tIns="45720" rIns="91440" bIns="45720" anchor="t">
            <a:normAutofit fontScale="85000" lnSpcReduction="10000"/>
          </a:bodyPr>
          <a:lstStyle/>
          <a:p>
            <a:pPr marL="12700" marR="5080">
              <a:lnSpc>
                <a:spcPct val="91700"/>
              </a:lnSpc>
              <a:spcBef>
                <a:spcPts val="300"/>
              </a:spcBef>
            </a:pPr>
            <a:r>
              <a:rPr lang="en-US" sz="2400" spc="-5" dirty="0" err="1">
                <a:solidFill>
                  <a:srgbClr val="404040"/>
                </a:solidFill>
                <a:latin typeface="Carlito"/>
                <a:cs typeface="Carlito"/>
              </a:rPr>
              <a:t>Plotly</a:t>
            </a:r>
            <a:r>
              <a:rPr lang="en-US" sz="2400" spc="-5" dirty="0">
                <a:solidFill>
                  <a:srgbClr val="404040"/>
                </a:solidFill>
                <a:latin typeface="Carlito"/>
                <a:cs typeface="Carlito"/>
              </a:rPr>
              <a:t> dashboard has </a:t>
            </a:r>
            <a:r>
              <a:rPr lang="en-US" sz="2400" dirty="0">
                <a:solidFill>
                  <a:srgbClr val="404040"/>
                </a:solidFill>
                <a:latin typeface="Carlito"/>
                <a:cs typeface="Carlito"/>
              </a:rPr>
              <a:t>a </a:t>
            </a:r>
            <a:r>
              <a:rPr lang="en-US" sz="2400" spc="-25" dirty="0">
                <a:solidFill>
                  <a:srgbClr val="404040"/>
                </a:solidFill>
                <a:latin typeface="Carlito"/>
                <a:cs typeface="Carlito"/>
              </a:rPr>
              <a:t>Payload </a:t>
            </a:r>
            <a:r>
              <a:rPr lang="en-US" sz="2400" spc="-20" dirty="0">
                <a:solidFill>
                  <a:srgbClr val="404040"/>
                </a:solidFill>
                <a:latin typeface="Carlito"/>
                <a:cs typeface="Carlito"/>
              </a:rPr>
              <a:t>range </a:t>
            </a:r>
            <a:r>
              <a:rPr lang="en-US" sz="2400" spc="-60" dirty="0">
                <a:solidFill>
                  <a:srgbClr val="404040"/>
                </a:solidFill>
                <a:latin typeface="Carlito"/>
                <a:cs typeface="Carlito"/>
              </a:rPr>
              <a:t>selector. </a:t>
            </a:r>
            <a:r>
              <a:rPr lang="en-US" sz="2400" spc="-65" dirty="0">
                <a:solidFill>
                  <a:srgbClr val="404040"/>
                </a:solidFill>
                <a:latin typeface="Carlito"/>
                <a:cs typeface="Carlito"/>
              </a:rPr>
              <a:t>However, </a:t>
            </a:r>
            <a:r>
              <a:rPr lang="en-US" sz="2400" dirty="0">
                <a:solidFill>
                  <a:srgbClr val="404040"/>
                </a:solidFill>
                <a:latin typeface="Carlito"/>
                <a:cs typeface="Carlito"/>
              </a:rPr>
              <a:t>this </a:t>
            </a:r>
            <a:r>
              <a:rPr lang="en-US" sz="2400" spc="-5" dirty="0">
                <a:solidFill>
                  <a:srgbClr val="404040"/>
                </a:solidFill>
                <a:latin typeface="Carlito"/>
                <a:cs typeface="Carlito"/>
              </a:rPr>
              <a:t>is </a:t>
            </a:r>
            <a:r>
              <a:rPr lang="en-US" sz="2400" spc="-10" dirty="0">
                <a:solidFill>
                  <a:srgbClr val="404040"/>
                </a:solidFill>
                <a:latin typeface="Carlito"/>
                <a:cs typeface="Carlito"/>
              </a:rPr>
              <a:t>set </a:t>
            </a:r>
            <a:r>
              <a:rPr lang="en-US" sz="2400" spc="-20" dirty="0">
                <a:solidFill>
                  <a:srgbClr val="404040"/>
                </a:solidFill>
                <a:latin typeface="Carlito"/>
                <a:cs typeface="Carlito"/>
              </a:rPr>
              <a:t>from </a:t>
            </a:r>
            <a:r>
              <a:rPr lang="en-US" sz="2400" dirty="0">
                <a:solidFill>
                  <a:srgbClr val="404040"/>
                </a:solidFill>
                <a:latin typeface="Carlito"/>
                <a:cs typeface="Carlito"/>
              </a:rPr>
              <a:t>0-10000 </a:t>
            </a:r>
            <a:r>
              <a:rPr lang="en-US" sz="2400" spc="-20" dirty="0">
                <a:solidFill>
                  <a:srgbClr val="404040"/>
                </a:solidFill>
                <a:latin typeface="Carlito"/>
                <a:cs typeface="Carlito"/>
              </a:rPr>
              <a:t>instead </a:t>
            </a:r>
            <a:r>
              <a:rPr lang="en-US" sz="2400" spc="-5" dirty="0">
                <a:solidFill>
                  <a:srgbClr val="404040"/>
                </a:solidFill>
                <a:latin typeface="Carlito"/>
                <a:cs typeface="Carlito"/>
              </a:rPr>
              <a:t>of </a:t>
            </a:r>
            <a:r>
              <a:rPr lang="en-US" sz="2400" dirty="0">
                <a:solidFill>
                  <a:srgbClr val="404040"/>
                </a:solidFill>
                <a:latin typeface="Carlito"/>
                <a:cs typeface="Carlito"/>
              </a:rPr>
              <a:t>the  </a:t>
            </a:r>
            <a:r>
              <a:rPr lang="en-US" sz="2400" spc="-20" dirty="0">
                <a:solidFill>
                  <a:srgbClr val="404040"/>
                </a:solidFill>
                <a:latin typeface="Carlito"/>
                <a:cs typeface="Carlito"/>
              </a:rPr>
              <a:t>max </a:t>
            </a:r>
            <a:r>
              <a:rPr lang="en-US" sz="2400" spc="-25" dirty="0">
                <a:solidFill>
                  <a:srgbClr val="404040"/>
                </a:solidFill>
                <a:latin typeface="Carlito"/>
                <a:cs typeface="Carlito"/>
              </a:rPr>
              <a:t>Payload </a:t>
            </a:r>
            <a:r>
              <a:rPr lang="en-US" sz="2400" spc="-5" dirty="0">
                <a:solidFill>
                  <a:srgbClr val="404040"/>
                </a:solidFill>
                <a:latin typeface="Carlito"/>
                <a:cs typeface="Carlito"/>
              </a:rPr>
              <a:t>of </a:t>
            </a:r>
            <a:r>
              <a:rPr lang="en-US" sz="2400" dirty="0">
                <a:solidFill>
                  <a:srgbClr val="404040"/>
                </a:solidFill>
                <a:latin typeface="Carlito"/>
                <a:cs typeface="Carlito"/>
              </a:rPr>
              <a:t>15600. </a:t>
            </a:r>
            <a:r>
              <a:rPr lang="en-US" sz="2400" spc="-5" dirty="0">
                <a:solidFill>
                  <a:srgbClr val="404040"/>
                </a:solidFill>
                <a:latin typeface="Carlito"/>
                <a:cs typeface="Carlito"/>
              </a:rPr>
              <a:t>Class </a:t>
            </a:r>
            <a:r>
              <a:rPr lang="en-US" sz="2400" spc="-20" dirty="0">
                <a:solidFill>
                  <a:srgbClr val="404040"/>
                </a:solidFill>
                <a:latin typeface="Carlito"/>
                <a:cs typeface="Carlito"/>
              </a:rPr>
              <a:t>indicates </a:t>
            </a:r>
            <a:r>
              <a:rPr lang="en-US" sz="2400" dirty="0">
                <a:solidFill>
                  <a:srgbClr val="404040"/>
                </a:solidFill>
                <a:latin typeface="Carlito"/>
                <a:cs typeface="Carlito"/>
              </a:rPr>
              <a:t>1 </a:t>
            </a:r>
            <a:r>
              <a:rPr lang="en-US" sz="2400" spc="-30" dirty="0">
                <a:solidFill>
                  <a:srgbClr val="404040"/>
                </a:solidFill>
                <a:latin typeface="Carlito"/>
                <a:cs typeface="Carlito"/>
              </a:rPr>
              <a:t>for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 and 0 </a:t>
            </a:r>
            <a:r>
              <a:rPr lang="en-US" sz="2400" spc="-30" dirty="0">
                <a:solidFill>
                  <a:srgbClr val="404040"/>
                </a:solidFill>
                <a:latin typeface="Carlito"/>
                <a:cs typeface="Carlito"/>
              </a:rPr>
              <a:t>for </a:t>
            </a:r>
            <a:r>
              <a:rPr lang="en-US" sz="2400" spc="-20" dirty="0">
                <a:solidFill>
                  <a:srgbClr val="404040"/>
                </a:solidFill>
                <a:latin typeface="Carlito"/>
                <a:cs typeface="Carlito"/>
              </a:rPr>
              <a:t>failure</a:t>
            </a:r>
            <a:r>
              <a:rPr lang="en-US" sz="2400" spc="-20" dirty="0" smtClean="0">
                <a:solidFill>
                  <a:srgbClr val="404040"/>
                </a:solidFill>
                <a:latin typeface="Carlito"/>
                <a:cs typeface="Carlito"/>
              </a:rPr>
              <a:t>.</a:t>
            </a:r>
          </a:p>
          <a:p>
            <a:pPr marL="12700" marR="5080">
              <a:lnSpc>
                <a:spcPct val="91700"/>
              </a:lnSpc>
              <a:spcBef>
                <a:spcPts val="300"/>
              </a:spcBef>
            </a:pPr>
            <a:r>
              <a:rPr lang="en-US" sz="2400" spc="-20" dirty="0" smtClean="0">
                <a:solidFill>
                  <a:srgbClr val="404040"/>
                </a:solidFill>
                <a:latin typeface="Carlito"/>
                <a:cs typeface="Carlito"/>
              </a:rPr>
              <a:t> </a:t>
            </a:r>
            <a:r>
              <a:rPr lang="en-US" sz="2400" spc="-25" dirty="0">
                <a:solidFill>
                  <a:srgbClr val="404040"/>
                </a:solidFill>
                <a:latin typeface="Carlito"/>
                <a:cs typeface="Carlito"/>
              </a:rPr>
              <a:t>Scatter </a:t>
            </a:r>
            <a:r>
              <a:rPr lang="en-US" sz="2400" spc="-5" dirty="0">
                <a:solidFill>
                  <a:srgbClr val="404040"/>
                </a:solidFill>
                <a:latin typeface="Carlito"/>
                <a:cs typeface="Carlito"/>
              </a:rPr>
              <a:t>plot also  accounts </a:t>
            </a:r>
            <a:r>
              <a:rPr lang="en-US" sz="2400" spc="-25" dirty="0">
                <a:solidFill>
                  <a:srgbClr val="404040"/>
                </a:solidFill>
                <a:latin typeface="Carlito"/>
                <a:cs typeface="Carlito"/>
              </a:rPr>
              <a:t>for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spc="-20" dirty="0">
                <a:solidFill>
                  <a:srgbClr val="404040"/>
                </a:solidFill>
                <a:latin typeface="Carlito"/>
                <a:cs typeface="Carlito"/>
              </a:rPr>
              <a:t>category </a:t>
            </a:r>
            <a:r>
              <a:rPr lang="en-US" sz="2400" spc="-5" dirty="0">
                <a:solidFill>
                  <a:srgbClr val="404040"/>
                </a:solidFill>
                <a:latin typeface="Carlito"/>
                <a:cs typeface="Carlito"/>
              </a:rPr>
              <a:t>in color </a:t>
            </a:r>
            <a:r>
              <a:rPr lang="en-US" sz="2400" dirty="0">
                <a:solidFill>
                  <a:srgbClr val="404040"/>
                </a:solidFill>
                <a:latin typeface="Carlito"/>
                <a:cs typeface="Carlito"/>
              </a:rPr>
              <a:t>and number </a:t>
            </a:r>
            <a:r>
              <a:rPr lang="en-US" sz="2400" spc="-5" dirty="0">
                <a:solidFill>
                  <a:srgbClr val="404040"/>
                </a:solidFill>
                <a:latin typeface="Carlito"/>
                <a:cs typeface="Carlito"/>
              </a:rPr>
              <a:t>of </a:t>
            </a:r>
            <a:r>
              <a:rPr lang="en-US" sz="2400" dirty="0">
                <a:solidFill>
                  <a:srgbClr val="404040"/>
                </a:solidFill>
                <a:latin typeface="Carlito"/>
                <a:cs typeface="Carlito"/>
              </a:rPr>
              <a:t>launches </a:t>
            </a:r>
            <a:r>
              <a:rPr lang="en-US" sz="2400" spc="-5" dirty="0">
                <a:solidFill>
                  <a:srgbClr val="404040"/>
                </a:solidFill>
                <a:latin typeface="Carlito"/>
                <a:cs typeface="Carlito"/>
              </a:rPr>
              <a:t>in </a:t>
            </a:r>
            <a:r>
              <a:rPr lang="en-US" sz="2400" spc="-15" dirty="0">
                <a:solidFill>
                  <a:srgbClr val="404040"/>
                </a:solidFill>
                <a:latin typeface="Carlito"/>
                <a:cs typeface="Carlito"/>
              </a:rPr>
              <a:t>point </a:t>
            </a:r>
            <a:r>
              <a:rPr lang="en-US" sz="2400" spc="-25" dirty="0">
                <a:solidFill>
                  <a:srgbClr val="404040"/>
                </a:solidFill>
                <a:latin typeface="Carlito"/>
                <a:cs typeface="Carlito"/>
              </a:rPr>
              <a:t>size. </a:t>
            </a:r>
            <a:r>
              <a:rPr lang="en-US" sz="2400" spc="-5" dirty="0">
                <a:solidFill>
                  <a:srgbClr val="404040"/>
                </a:solidFill>
                <a:latin typeface="Carlito"/>
                <a:cs typeface="Carlito"/>
              </a:rPr>
              <a:t>In </a:t>
            </a:r>
            <a:r>
              <a:rPr lang="en-US" sz="2400" dirty="0">
                <a:solidFill>
                  <a:srgbClr val="404040"/>
                </a:solidFill>
                <a:latin typeface="Carlito"/>
                <a:cs typeface="Carlito"/>
              </a:rPr>
              <a:t>this  </a:t>
            </a:r>
            <a:r>
              <a:rPr lang="en-US" sz="2400" spc="-5" dirty="0">
                <a:solidFill>
                  <a:srgbClr val="404040"/>
                </a:solidFill>
                <a:latin typeface="Carlito"/>
                <a:cs typeface="Carlito"/>
              </a:rPr>
              <a:t>particular </a:t>
            </a:r>
            <a:r>
              <a:rPr lang="en-US" sz="2400" spc="-20" dirty="0">
                <a:solidFill>
                  <a:srgbClr val="404040"/>
                </a:solidFill>
                <a:latin typeface="Carlito"/>
                <a:cs typeface="Carlito"/>
              </a:rPr>
              <a:t>range </a:t>
            </a:r>
            <a:r>
              <a:rPr lang="en-US" sz="2400" spc="-5" dirty="0">
                <a:solidFill>
                  <a:srgbClr val="404040"/>
                </a:solidFill>
                <a:latin typeface="Carlito"/>
                <a:cs typeface="Carlito"/>
              </a:rPr>
              <a:t>of </a:t>
            </a:r>
            <a:r>
              <a:rPr lang="en-US" sz="2400" dirty="0">
                <a:solidFill>
                  <a:srgbClr val="404040"/>
                </a:solidFill>
                <a:latin typeface="Carlito"/>
                <a:cs typeface="Carlito"/>
              </a:rPr>
              <a:t>0-6000, </a:t>
            </a:r>
            <a:r>
              <a:rPr lang="en-US" sz="2400" spc="-20" dirty="0">
                <a:solidFill>
                  <a:srgbClr val="404040"/>
                </a:solidFill>
                <a:latin typeface="Carlito"/>
                <a:cs typeface="Carlito"/>
              </a:rPr>
              <a:t>interestingly </a:t>
            </a:r>
            <a:r>
              <a:rPr lang="en-US" sz="2400" spc="-5" dirty="0">
                <a:solidFill>
                  <a:srgbClr val="404040"/>
                </a:solidFill>
                <a:latin typeface="Carlito"/>
                <a:cs typeface="Carlito"/>
              </a:rPr>
              <a:t>there </a:t>
            </a:r>
            <a:r>
              <a:rPr lang="en-US" sz="2400" spc="-20" dirty="0">
                <a:solidFill>
                  <a:srgbClr val="404040"/>
                </a:solidFill>
                <a:latin typeface="Carlito"/>
                <a:cs typeface="Carlito"/>
              </a:rPr>
              <a:t>are two failed </a:t>
            </a:r>
            <a:r>
              <a:rPr lang="en-US" sz="2400" dirty="0">
                <a:solidFill>
                  <a:srgbClr val="404040"/>
                </a:solidFill>
                <a:latin typeface="Carlito"/>
                <a:cs typeface="Carlito"/>
              </a:rPr>
              <a:t>landings </a:t>
            </a:r>
            <a:r>
              <a:rPr lang="en-US" sz="2400" spc="-5" dirty="0">
                <a:solidFill>
                  <a:srgbClr val="404040"/>
                </a:solidFill>
                <a:latin typeface="Carlito"/>
                <a:cs typeface="Carlito"/>
              </a:rPr>
              <a:t>with payloads of </a:t>
            </a:r>
            <a:r>
              <a:rPr lang="en-US" sz="2400" spc="-45" dirty="0">
                <a:solidFill>
                  <a:srgbClr val="404040"/>
                </a:solidFill>
                <a:latin typeface="Carlito"/>
                <a:cs typeface="Carlito"/>
              </a:rPr>
              <a:t>zero</a:t>
            </a:r>
            <a:r>
              <a:rPr lang="en-US" sz="2400" spc="-30" dirty="0">
                <a:solidFill>
                  <a:srgbClr val="404040"/>
                </a:solidFill>
                <a:latin typeface="Carlito"/>
                <a:cs typeface="Carlito"/>
              </a:rPr>
              <a:t> </a:t>
            </a:r>
            <a:r>
              <a:rPr lang="en-US" sz="2400" dirty="0">
                <a:solidFill>
                  <a:srgbClr val="404040"/>
                </a:solidFill>
                <a:latin typeface="Carlito"/>
                <a:cs typeface="Carlito"/>
              </a:rPr>
              <a:t>kg.</a:t>
            </a:r>
            <a:endParaRPr lang="en-US" sz="2400" dirty="0">
              <a:latin typeface="Carlito"/>
              <a:cs typeface="Carlito"/>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pc="-385" dirty="0"/>
              <a:t>Payload </a:t>
            </a:r>
            <a:r>
              <a:rPr lang="en-US" spc="-390" dirty="0"/>
              <a:t>Mass </a:t>
            </a:r>
            <a:r>
              <a:rPr lang="en-US" spc="-365" dirty="0"/>
              <a:t>vs. </a:t>
            </a:r>
            <a:r>
              <a:rPr lang="en-US" spc="-520" dirty="0"/>
              <a:t>Success </a:t>
            </a:r>
            <a:r>
              <a:rPr lang="en-US" spc="-365" dirty="0"/>
              <a:t>vs. </a:t>
            </a:r>
            <a:r>
              <a:rPr lang="en-US" spc="-270" dirty="0"/>
              <a:t>Booster  </a:t>
            </a:r>
            <a:r>
              <a:rPr lang="en-US" u="heavy" spc="-330" dirty="0">
                <a:uFill>
                  <a:solidFill>
                    <a:srgbClr val="7D7D7D"/>
                  </a:solidFill>
                </a:uFill>
              </a:rPr>
              <a:t>Version</a:t>
            </a:r>
            <a:r>
              <a:rPr lang="en-US" u="heavy" spc="-409" dirty="0">
                <a:uFill>
                  <a:solidFill>
                    <a:srgbClr val="7D7D7D"/>
                  </a:solidFill>
                </a:uFill>
              </a:rPr>
              <a:t> </a:t>
            </a:r>
            <a:r>
              <a:rPr lang="en-US" u="heavy" spc="-330" dirty="0">
                <a:uFill>
                  <a:solidFill>
                    <a:srgbClr val="7D7D7D"/>
                  </a:solidFill>
                </a:uFill>
              </a:rPr>
              <a:t>Category	</a:t>
            </a:r>
            <a:endParaRPr lang="en-US" dirty="0">
              <a:solidFill>
                <a:srgbClr val="0B49CB"/>
              </a:solidFill>
              <a:latin typeface="Abadi"/>
            </a:endParaRPr>
          </a:p>
        </p:txBody>
      </p:sp>
      <p:sp>
        <p:nvSpPr>
          <p:cNvPr id="6" name="object 4"/>
          <p:cNvSpPr/>
          <p:nvPr/>
        </p:nvSpPr>
        <p:spPr>
          <a:xfrm>
            <a:off x="417958" y="1774321"/>
            <a:ext cx="11568046" cy="29815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models had virtually the same accuracy on the test set at 83.33% accuracy.  It should be noted that test size is small at only sample size of 18.</a:t>
            </a:r>
          </a:p>
          <a:p>
            <a:pPr>
              <a:lnSpc>
                <a:spcPct val="100000"/>
              </a:lnSpc>
              <a:spcBef>
                <a:spcPts val="1400"/>
              </a:spcBef>
            </a:pPr>
            <a:r>
              <a:rPr lang="en-US" sz="2200" dirty="0">
                <a:solidFill>
                  <a:schemeClr val="accent3">
                    <a:lumMod val="25000"/>
                  </a:schemeClr>
                </a:solidFill>
                <a:latin typeface="Abadi"/>
              </a:rPr>
              <a:t>This can cause large variance in accuracy results, such as those in Decision Tree Classifier model in repeated runs.</a:t>
            </a:r>
          </a:p>
          <a:p>
            <a:pPr>
              <a:lnSpc>
                <a:spcPct val="100000"/>
              </a:lnSpc>
              <a:spcBef>
                <a:spcPts val="1400"/>
              </a:spcBef>
            </a:pPr>
            <a:r>
              <a:rPr lang="en-US" sz="2200" dirty="0">
                <a:solidFill>
                  <a:schemeClr val="accent3">
                    <a:lumMod val="25000"/>
                  </a:schemeClr>
                </a:solidFill>
                <a:latin typeface="Abadi"/>
              </a:rPr>
              <a:t>We likely need more data to determine the best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object 7"/>
          <p:cNvSpPr/>
          <p:nvPr/>
        </p:nvSpPr>
        <p:spPr>
          <a:xfrm>
            <a:off x="6381528" y="1605214"/>
            <a:ext cx="5076444" cy="3337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0943" y="5058697"/>
            <a:ext cx="10618838" cy="156332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all models performed the same for the test set, the confusion matrix is the same across all models.  The models predicted 12 successful landings when the true label was 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unsuccessful landings when the true label was unsuccessful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successful landings when the true label was unsuccessful landings (false positives).  Our models over predict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object 7"/>
          <p:cNvSpPr/>
          <p:nvPr/>
        </p:nvSpPr>
        <p:spPr>
          <a:xfrm>
            <a:off x="3075432" y="1219200"/>
            <a:ext cx="4541520" cy="3453383"/>
          </a:xfrm>
          <a:prstGeom prst="rect">
            <a:avLst/>
          </a:prstGeom>
          <a:blipFill>
            <a:blip r:embed="rId3" cstate="print"/>
            <a:stretch>
              <a:fillRect/>
            </a:stretch>
          </a:blipFill>
        </p:spPr>
        <p:txBody>
          <a:bodyPr wrap="square" lIns="0" tIns="0" rIns="0" bIns="0" rtlCol="0"/>
          <a:lstStyle/>
          <a:p>
            <a:endParaRPr/>
          </a:p>
        </p:txBody>
      </p:sp>
      <p:sp>
        <p:nvSpPr>
          <p:cNvPr id="7" name="object 8"/>
          <p:cNvSpPr txBox="1"/>
          <p:nvPr/>
        </p:nvSpPr>
        <p:spPr>
          <a:xfrm>
            <a:off x="8382381" y="2363851"/>
            <a:ext cx="216217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dirty="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952066" cy="4351338"/>
          </a:xfrm>
          <a:prstGeom prst="rect">
            <a:avLst/>
          </a:prstGeom>
        </p:spPr>
        <p:txBody>
          <a:bodyPr>
            <a:normAutofit fontScale="92500" lnSpcReduction="20000"/>
          </a:bodyPr>
          <a:lstStyle/>
          <a:p>
            <a:pPr marL="354965" indent="-342900">
              <a:lnSpc>
                <a:spcPct val="100000"/>
              </a:lnSpc>
              <a:spcBef>
                <a:spcPts val="490"/>
              </a:spcBef>
              <a:buClr>
                <a:schemeClr val="tx1"/>
              </a:buClr>
              <a:tabLst>
                <a:tab pos="196215" algn="l"/>
              </a:tabLst>
            </a:pPr>
            <a:r>
              <a:rPr lang="en-US" sz="2400" dirty="0">
                <a:solidFill>
                  <a:srgbClr val="404040"/>
                </a:solidFill>
                <a:latin typeface="Carlito"/>
                <a:cs typeface="Carlito"/>
              </a:rPr>
              <a:t>Our </a:t>
            </a:r>
            <a:r>
              <a:rPr lang="en-US" sz="2400" spc="-5" dirty="0">
                <a:solidFill>
                  <a:srgbClr val="404040"/>
                </a:solidFill>
                <a:latin typeface="Carlito"/>
                <a:cs typeface="Carlito"/>
              </a:rPr>
              <a:t>task: </a:t>
            </a:r>
            <a:r>
              <a:rPr lang="en-US" sz="2400" spc="-20" dirty="0">
                <a:solidFill>
                  <a:srgbClr val="404040"/>
                </a:solidFill>
                <a:latin typeface="Carlito"/>
                <a:cs typeface="Carlito"/>
              </a:rPr>
              <a:t>to develop </a:t>
            </a:r>
            <a:r>
              <a:rPr lang="en-US" sz="2400" dirty="0">
                <a:solidFill>
                  <a:srgbClr val="404040"/>
                </a:solidFill>
                <a:latin typeface="Carlito"/>
                <a:cs typeface="Carlito"/>
              </a:rPr>
              <a:t>a machine learning model </a:t>
            </a:r>
            <a:r>
              <a:rPr lang="en-US" sz="2400" spc="-25" dirty="0">
                <a:solidFill>
                  <a:srgbClr val="404040"/>
                </a:solidFill>
                <a:latin typeface="Carlito"/>
                <a:cs typeface="Carlito"/>
              </a:rPr>
              <a:t>for </a:t>
            </a:r>
            <a:r>
              <a:rPr lang="en-US" sz="2400" dirty="0">
                <a:solidFill>
                  <a:srgbClr val="404040"/>
                </a:solidFill>
                <a:latin typeface="Carlito"/>
                <a:cs typeface="Carlito"/>
              </a:rPr>
              <a:t>Space Y who </a:t>
            </a:r>
            <a:r>
              <a:rPr lang="en-US" sz="2400" spc="-20" dirty="0">
                <a:solidFill>
                  <a:srgbClr val="404040"/>
                </a:solidFill>
                <a:latin typeface="Carlito"/>
                <a:cs typeface="Carlito"/>
              </a:rPr>
              <a:t>wants to </a:t>
            </a:r>
            <a:r>
              <a:rPr lang="en-US" sz="2400" spc="-5" dirty="0">
                <a:solidFill>
                  <a:srgbClr val="404040"/>
                </a:solidFill>
                <a:latin typeface="Carlito"/>
                <a:cs typeface="Carlito"/>
              </a:rPr>
              <a:t>bid </a:t>
            </a:r>
            <a:r>
              <a:rPr lang="en-US" sz="2400" spc="-20" dirty="0">
                <a:solidFill>
                  <a:srgbClr val="404040"/>
                </a:solidFill>
                <a:latin typeface="Carlito"/>
                <a:cs typeface="Carlito"/>
              </a:rPr>
              <a:t>against</a:t>
            </a:r>
            <a:r>
              <a:rPr lang="en-US" sz="2400" spc="-70" dirty="0">
                <a:solidFill>
                  <a:srgbClr val="404040"/>
                </a:solidFill>
                <a:latin typeface="Carlito"/>
                <a:cs typeface="Carlito"/>
              </a:rPr>
              <a:t> </a:t>
            </a:r>
            <a:r>
              <a:rPr lang="en-US" sz="2400" dirty="0" err="1">
                <a:solidFill>
                  <a:srgbClr val="404040"/>
                </a:solidFill>
                <a:latin typeface="Carlito"/>
                <a:cs typeface="Carlito"/>
              </a:rPr>
              <a:t>SpaceX</a:t>
            </a:r>
            <a:endParaRPr lang="en-US" sz="2400" dirty="0">
              <a:latin typeface="Carlito"/>
              <a:cs typeface="Carlito"/>
            </a:endParaRPr>
          </a:p>
          <a:p>
            <a:pPr marL="354965" indent="-342900">
              <a:lnSpc>
                <a:spcPct val="100000"/>
              </a:lnSpc>
              <a:spcBef>
                <a:spcPts val="395"/>
              </a:spcBef>
              <a:buClr>
                <a:schemeClr val="tx1"/>
              </a:buClr>
              <a:tabLst>
                <a:tab pos="196215" algn="l"/>
              </a:tabLst>
            </a:pPr>
            <a:r>
              <a:rPr lang="en-US" sz="2400" spc="-5" dirty="0">
                <a:solidFill>
                  <a:srgbClr val="404040"/>
                </a:solidFill>
                <a:latin typeface="Carlito"/>
                <a:cs typeface="Carlito"/>
              </a:rPr>
              <a:t>The goal </a:t>
            </a:r>
            <a:r>
              <a:rPr lang="en-US" sz="2400" dirty="0">
                <a:solidFill>
                  <a:srgbClr val="404040"/>
                </a:solidFill>
                <a:latin typeface="Carlito"/>
                <a:cs typeface="Carlito"/>
              </a:rPr>
              <a:t>of </a:t>
            </a:r>
            <a:r>
              <a:rPr lang="en-US" sz="2400" spc="-5" dirty="0">
                <a:solidFill>
                  <a:srgbClr val="404040"/>
                </a:solidFill>
                <a:latin typeface="Carlito"/>
                <a:cs typeface="Carlito"/>
              </a:rPr>
              <a:t>model is </a:t>
            </a:r>
            <a:r>
              <a:rPr lang="en-US" sz="2400" spc="-20" dirty="0">
                <a:solidFill>
                  <a:srgbClr val="404040"/>
                </a:solidFill>
                <a:latin typeface="Carlito"/>
                <a:cs typeface="Carlito"/>
              </a:rPr>
              <a:t>to </a:t>
            </a:r>
            <a:r>
              <a:rPr lang="en-US" sz="2400" spc="-5" dirty="0">
                <a:solidFill>
                  <a:srgbClr val="404040"/>
                </a:solidFill>
                <a:latin typeface="Carlito"/>
                <a:cs typeface="Carlito"/>
              </a:rPr>
              <a:t>predict when </a:t>
            </a:r>
            <a:r>
              <a:rPr lang="en-US" sz="2400" spc="-15" dirty="0">
                <a:solidFill>
                  <a:srgbClr val="404040"/>
                </a:solidFill>
                <a:latin typeface="Carlito"/>
                <a:cs typeface="Carlito"/>
              </a:rPr>
              <a:t>Stage </a:t>
            </a:r>
            <a:r>
              <a:rPr lang="en-US" sz="2400" dirty="0">
                <a:solidFill>
                  <a:srgbClr val="404040"/>
                </a:solidFill>
                <a:latin typeface="Carlito"/>
                <a:cs typeface="Carlito"/>
              </a:rPr>
              <a:t>1 </a:t>
            </a:r>
            <a:r>
              <a:rPr lang="en-US" sz="2400" spc="-5" dirty="0">
                <a:solidFill>
                  <a:srgbClr val="404040"/>
                </a:solidFill>
                <a:latin typeface="Carlito"/>
                <a:cs typeface="Carlito"/>
              </a:rPr>
              <a:t>will successfully </a:t>
            </a:r>
            <a:r>
              <a:rPr lang="en-US" sz="2400" dirty="0">
                <a:solidFill>
                  <a:srgbClr val="404040"/>
                </a:solidFill>
                <a:latin typeface="Carlito"/>
                <a:cs typeface="Carlito"/>
              </a:rPr>
              <a:t>land </a:t>
            </a:r>
            <a:r>
              <a:rPr lang="en-US" sz="2400" spc="-20" dirty="0">
                <a:solidFill>
                  <a:srgbClr val="404040"/>
                </a:solidFill>
                <a:latin typeface="Carlito"/>
                <a:cs typeface="Carlito"/>
              </a:rPr>
              <a:t>to </a:t>
            </a:r>
            <a:r>
              <a:rPr lang="en-US" sz="2400" spc="-35" dirty="0">
                <a:solidFill>
                  <a:srgbClr val="404040"/>
                </a:solidFill>
                <a:latin typeface="Carlito"/>
                <a:cs typeface="Carlito"/>
              </a:rPr>
              <a:t>save </a:t>
            </a:r>
            <a:r>
              <a:rPr lang="en-US" sz="2400" spc="-5" dirty="0">
                <a:solidFill>
                  <a:srgbClr val="404040"/>
                </a:solidFill>
                <a:latin typeface="Carlito"/>
                <a:cs typeface="Carlito"/>
              </a:rPr>
              <a:t>~$100 million</a:t>
            </a:r>
            <a:r>
              <a:rPr lang="en-US" sz="2400" spc="-110" dirty="0">
                <a:solidFill>
                  <a:srgbClr val="404040"/>
                </a:solidFill>
                <a:latin typeface="Carlito"/>
                <a:cs typeface="Carlito"/>
              </a:rPr>
              <a:t> </a:t>
            </a:r>
            <a:r>
              <a:rPr lang="en-US" sz="2400" dirty="0">
                <a:solidFill>
                  <a:srgbClr val="404040"/>
                </a:solidFill>
                <a:latin typeface="Carlito"/>
                <a:cs typeface="Carlito"/>
              </a:rPr>
              <a:t>USD</a:t>
            </a:r>
            <a:endParaRPr lang="en-US" sz="2400" dirty="0">
              <a:latin typeface="Carlito"/>
              <a:cs typeface="Carlito"/>
            </a:endParaRPr>
          </a:p>
          <a:p>
            <a:pPr marL="354965" indent="-342900">
              <a:lnSpc>
                <a:spcPct val="100000"/>
              </a:lnSpc>
              <a:spcBef>
                <a:spcPts val="409"/>
              </a:spcBef>
              <a:buClr>
                <a:schemeClr val="tx1"/>
              </a:buClr>
              <a:tabLst>
                <a:tab pos="196215" algn="l"/>
              </a:tabLst>
            </a:pPr>
            <a:r>
              <a:rPr lang="en-US" sz="2400" spc="-5" dirty="0">
                <a:solidFill>
                  <a:srgbClr val="404040"/>
                </a:solidFill>
                <a:latin typeface="Carlito"/>
                <a:cs typeface="Carlito"/>
              </a:rPr>
              <a:t>Used </a:t>
            </a:r>
            <a:r>
              <a:rPr lang="en-US" sz="2400" spc="-25" dirty="0">
                <a:solidFill>
                  <a:srgbClr val="404040"/>
                </a:solidFill>
                <a:latin typeface="Carlito"/>
                <a:cs typeface="Carlito"/>
              </a:rPr>
              <a:t>data </a:t>
            </a:r>
            <a:r>
              <a:rPr lang="en-US" sz="2400" spc="-20" dirty="0">
                <a:solidFill>
                  <a:srgbClr val="404040"/>
                </a:solidFill>
                <a:latin typeface="Carlito"/>
                <a:cs typeface="Carlito"/>
              </a:rPr>
              <a:t>from </a:t>
            </a:r>
            <a:r>
              <a:rPr lang="en-US" sz="2400" dirty="0">
                <a:solidFill>
                  <a:srgbClr val="404040"/>
                </a:solidFill>
                <a:latin typeface="Carlito"/>
                <a:cs typeface="Carlito"/>
              </a:rPr>
              <a:t>a </a:t>
            </a:r>
            <a:r>
              <a:rPr lang="en-US" sz="2400" spc="-5" dirty="0">
                <a:solidFill>
                  <a:srgbClr val="404040"/>
                </a:solidFill>
                <a:latin typeface="Carlito"/>
                <a:cs typeface="Carlito"/>
              </a:rPr>
              <a:t>public </a:t>
            </a:r>
            <a:r>
              <a:rPr lang="en-US" sz="2400" dirty="0" err="1">
                <a:solidFill>
                  <a:srgbClr val="404040"/>
                </a:solidFill>
                <a:latin typeface="Carlito"/>
                <a:cs typeface="Carlito"/>
              </a:rPr>
              <a:t>SpaceX</a:t>
            </a:r>
            <a:r>
              <a:rPr lang="en-US" sz="2400" dirty="0">
                <a:solidFill>
                  <a:srgbClr val="404040"/>
                </a:solidFill>
                <a:latin typeface="Carlito"/>
                <a:cs typeface="Carlito"/>
              </a:rPr>
              <a:t> API and </a:t>
            </a:r>
            <a:r>
              <a:rPr lang="en-US" sz="2400" spc="-5" dirty="0">
                <a:solidFill>
                  <a:srgbClr val="404040"/>
                </a:solidFill>
                <a:latin typeface="Carlito"/>
                <a:cs typeface="Carlito"/>
              </a:rPr>
              <a:t>web scraping </a:t>
            </a:r>
            <a:r>
              <a:rPr lang="en-US" sz="2400" dirty="0" err="1">
                <a:solidFill>
                  <a:srgbClr val="404040"/>
                </a:solidFill>
                <a:latin typeface="Carlito"/>
                <a:cs typeface="Carlito"/>
              </a:rPr>
              <a:t>SpaceX</a:t>
            </a:r>
            <a:r>
              <a:rPr lang="en-US" sz="2400" dirty="0">
                <a:solidFill>
                  <a:srgbClr val="404040"/>
                </a:solidFill>
                <a:latin typeface="Carlito"/>
                <a:cs typeface="Carlito"/>
              </a:rPr>
              <a:t> Wikipedia</a:t>
            </a:r>
            <a:r>
              <a:rPr lang="en-US" sz="2400" spc="-195" dirty="0">
                <a:solidFill>
                  <a:srgbClr val="404040"/>
                </a:solidFill>
                <a:latin typeface="Carlito"/>
                <a:cs typeface="Carlito"/>
              </a:rPr>
              <a:t> </a:t>
            </a:r>
            <a:r>
              <a:rPr lang="en-US" sz="2400" spc="-5" dirty="0">
                <a:solidFill>
                  <a:srgbClr val="404040"/>
                </a:solidFill>
                <a:latin typeface="Carlito"/>
                <a:cs typeface="Carlito"/>
              </a:rPr>
              <a:t>page</a:t>
            </a:r>
            <a:endParaRPr lang="en-US" sz="2400" dirty="0">
              <a:latin typeface="Carlito"/>
              <a:cs typeface="Carlito"/>
            </a:endParaRPr>
          </a:p>
          <a:p>
            <a:pPr marL="354965" indent="-342900">
              <a:lnSpc>
                <a:spcPct val="100000"/>
              </a:lnSpc>
              <a:spcBef>
                <a:spcPts val="400"/>
              </a:spcBef>
              <a:buClr>
                <a:schemeClr val="tx1"/>
              </a:buClr>
              <a:tabLst>
                <a:tab pos="196215" algn="l"/>
              </a:tabLst>
            </a:pPr>
            <a:r>
              <a:rPr lang="en-US" sz="2400" spc="-25" dirty="0">
                <a:solidFill>
                  <a:srgbClr val="404040"/>
                </a:solidFill>
                <a:latin typeface="Carlito"/>
                <a:cs typeface="Carlito"/>
              </a:rPr>
              <a:t>Created data </a:t>
            </a:r>
            <a:r>
              <a:rPr lang="en-US" sz="2400" spc="-5" dirty="0">
                <a:solidFill>
                  <a:srgbClr val="404040"/>
                </a:solidFill>
                <a:latin typeface="Carlito"/>
                <a:cs typeface="Carlito"/>
              </a:rPr>
              <a:t>labels </a:t>
            </a:r>
            <a:r>
              <a:rPr lang="en-US" sz="2400" dirty="0">
                <a:solidFill>
                  <a:srgbClr val="404040"/>
                </a:solidFill>
                <a:latin typeface="Carlito"/>
                <a:cs typeface="Carlito"/>
              </a:rPr>
              <a:t>and </a:t>
            </a:r>
            <a:r>
              <a:rPr lang="en-US" sz="2400" spc="-25" dirty="0">
                <a:solidFill>
                  <a:srgbClr val="404040"/>
                </a:solidFill>
                <a:latin typeface="Carlito"/>
                <a:cs typeface="Carlito"/>
              </a:rPr>
              <a:t>stored data into </a:t>
            </a:r>
            <a:r>
              <a:rPr lang="en-US" sz="2400" dirty="0">
                <a:solidFill>
                  <a:srgbClr val="404040"/>
                </a:solidFill>
                <a:latin typeface="Carlito"/>
                <a:cs typeface="Carlito"/>
              </a:rPr>
              <a:t>a </a:t>
            </a:r>
            <a:r>
              <a:rPr lang="en-US" sz="2400" spc="-5" dirty="0">
                <a:solidFill>
                  <a:srgbClr val="404040"/>
                </a:solidFill>
                <a:latin typeface="Carlito"/>
                <a:cs typeface="Carlito"/>
              </a:rPr>
              <a:t>DB2 SQL</a:t>
            </a:r>
            <a:r>
              <a:rPr lang="en-US" sz="2400" spc="-15" dirty="0">
                <a:solidFill>
                  <a:srgbClr val="404040"/>
                </a:solidFill>
                <a:latin typeface="Carlito"/>
                <a:cs typeface="Carlito"/>
              </a:rPr>
              <a:t> </a:t>
            </a:r>
            <a:r>
              <a:rPr lang="en-US" sz="2400" spc="-5" dirty="0">
                <a:solidFill>
                  <a:srgbClr val="404040"/>
                </a:solidFill>
                <a:latin typeface="Carlito"/>
                <a:cs typeface="Carlito"/>
              </a:rPr>
              <a:t>database</a:t>
            </a:r>
            <a:endParaRPr lang="en-US" sz="2400" dirty="0">
              <a:latin typeface="Carlito"/>
              <a:cs typeface="Carlito"/>
            </a:endParaRPr>
          </a:p>
          <a:p>
            <a:pPr marL="354965" indent="-342900">
              <a:lnSpc>
                <a:spcPct val="100000"/>
              </a:lnSpc>
              <a:spcBef>
                <a:spcPts val="395"/>
              </a:spcBef>
              <a:buClr>
                <a:schemeClr val="tx1"/>
              </a:buClr>
              <a:tabLst>
                <a:tab pos="196215" algn="l"/>
              </a:tabLst>
            </a:pPr>
            <a:r>
              <a:rPr lang="en-US" sz="2400" spc="-25" dirty="0">
                <a:solidFill>
                  <a:srgbClr val="404040"/>
                </a:solidFill>
                <a:latin typeface="Carlito"/>
                <a:cs typeface="Carlito"/>
              </a:rPr>
              <a:t>Created </a:t>
            </a:r>
            <a:r>
              <a:rPr lang="en-US" sz="2400" dirty="0">
                <a:solidFill>
                  <a:srgbClr val="404040"/>
                </a:solidFill>
                <a:latin typeface="Carlito"/>
                <a:cs typeface="Carlito"/>
              </a:rPr>
              <a:t>a </a:t>
            </a:r>
            <a:r>
              <a:rPr lang="en-US" sz="2400" spc="-5" dirty="0">
                <a:solidFill>
                  <a:srgbClr val="404040"/>
                </a:solidFill>
                <a:latin typeface="Carlito"/>
                <a:cs typeface="Carlito"/>
              </a:rPr>
              <a:t>dashboard </a:t>
            </a:r>
            <a:r>
              <a:rPr lang="en-US" sz="2400" spc="-25" dirty="0">
                <a:solidFill>
                  <a:srgbClr val="404040"/>
                </a:solidFill>
                <a:latin typeface="Carlito"/>
                <a:cs typeface="Carlito"/>
              </a:rPr>
              <a:t>for</a:t>
            </a:r>
            <a:r>
              <a:rPr lang="en-US" sz="2400" spc="-125" dirty="0">
                <a:solidFill>
                  <a:srgbClr val="404040"/>
                </a:solidFill>
                <a:latin typeface="Carlito"/>
                <a:cs typeface="Carlito"/>
              </a:rPr>
              <a:t> </a:t>
            </a:r>
            <a:r>
              <a:rPr lang="en-US" sz="2400" spc="-20" dirty="0">
                <a:solidFill>
                  <a:srgbClr val="404040"/>
                </a:solidFill>
                <a:latin typeface="Carlito"/>
                <a:cs typeface="Carlito"/>
              </a:rPr>
              <a:t>visualization</a:t>
            </a:r>
            <a:endParaRPr lang="en-US" sz="2400" dirty="0">
              <a:latin typeface="Carlito"/>
              <a:cs typeface="Carlito"/>
            </a:endParaRPr>
          </a:p>
          <a:p>
            <a:pPr marL="354965" indent="-342900">
              <a:lnSpc>
                <a:spcPct val="100000"/>
              </a:lnSpc>
              <a:spcBef>
                <a:spcPts val="405"/>
              </a:spcBef>
              <a:buClr>
                <a:schemeClr val="tx1"/>
              </a:buClr>
              <a:tabLst>
                <a:tab pos="196215" algn="l"/>
              </a:tabLst>
            </a:pPr>
            <a:r>
              <a:rPr lang="en-US" sz="2400" spc="-50" dirty="0">
                <a:solidFill>
                  <a:srgbClr val="404040"/>
                </a:solidFill>
                <a:latin typeface="Carlito"/>
                <a:cs typeface="Carlito"/>
              </a:rPr>
              <a:t>We </a:t>
            </a:r>
            <a:r>
              <a:rPr lang="en-US" sz="2400" spc="-25" dirty="0">
                <a:solidFill>
                  <a:srgbClr val="404040"/>
                </a:solidFill>
                <a:latin typeface="Carlito"/>
                <a:cs typeface="Carlito"/>
              </a:rPr>
              <a:t>created </a:t>
            </a:r>
            <a:r>
              <a:rPr lang="en-US" sz="2400" dirty="0">
                <a:solidFill>
                  <a:srgbClr val="404040"/>
                </a:solidFill>
                <a:latin typeface="Carlito"/>
                <a:cs typeface="Carlito"/>
              </a:rPr>
              <a:t>a machine learning model </a:t>
            </a:r>
            <a:r>
              <a:rPr lang="en-US" sz="2400" spc="-5" dirty="0">
                <a:solidFill>
                  <a:srgbClr val="404040"/>
                </a:solidFill>
                <a:latin typeface="Carlito"/>
                <a:cs typeface="Carlito"/>
              </a:rPr>
              <a:t>with </a:t>
            </a:r>
            <a:r>
              <a:rPr lang="en-US" sz="2400" dirty="0">
                <a:solidFill>
                  <a:srgbClr val="404040"/>
                </a:solidFill>
                <a:latin typeface="Carlito"/>
                <a:cs typeface="Carlito"/>
              </a:rPr>
              <a:t>an </a:t>
            </a:r>
            <a:r>
              <a:rPr lang="en-US" sz="2400" spc="-5" dirty="0">
                <a:solidFill>
                  <a:srgbClr val="404040"/>
                </a:solidFill>
                <a:latin typeface="Carlito"/>
                <a:cs typeface="Carlito"/>
              </a:rPr>
              <a:t>accuracy of</a:t>
            </a:r>
            <a:r>
              <a:rPr lang="en-US" sz="2400" spc="-105" dirty="0">
                <a:solidFill>
                  <a:srgbClr val="404040"/>
                </a:solidFill>
                <a:latin typeface="Carlito"/>
                <a:cs typeface="Carlito"/>
              </a:rPr>
              <a:t> </a:t>
            </a:r>
            <a:r>
              <a:rPr lang="en-US" sz="2400" dirty="0">
                <a:solidFill>
                  <a:srgbClr val="404040"/>
                </a:solidFill>
                <a:latin typeface="Carlito"/>
                <a:cs typeface="Carlito"/>
              </a:rPr>
              <a:t>83</a:t>
            </a:r>
            <a:r>
              <a:rPr lang="en-US" sz="2400" dirty="0" smtClean="0">
                <a:solidFill>
                  <a:srgbClr val="404040"/>
                </a:solidFill>
                <a:latin typeface="Carlito"/>
                <a:cs typeface="Carlito"/>
              </a:rPr>
              <a:t>%</a:t>
            </a:r>
          </a:p>
          <a:p>
            <a:pPr marL="354965" indent="-342900">
              <a:lnSpc>
                <a:spcPct val="100000"/>
              </a:lnSpc>
              <a:spcBef>
                <a:spcPts val="405"/>
              </a:spcBef>
              <a:buClr>
                <a:schemeClr val="tx1"/>
              </a:buClr>
              <a:tabLst>
                <a:tab pos="196215" algn="l"/>
              </a:tabLst>
            </a:pPr>
            <a:r>
              <a:rPr lang="en-US" sz="2400" spc="-5" dirty="0">
                <a:solidFill>
                  <a:srgbClr val="404040"/>
                </a:solidFill>
                <a:latin typeface="Carlito"/>
                <a:cs typeface="Carlito"/>
              </a:rPr>
              <a:t>If possible </a:t>
            </a:r>
            <a:r>
              <a:rPr lang="en-US" sz="2400" spc="-20" dirty="0">
                <a:solidFill>
                  <a:srgbClr val="404040"/>
                </a:solidFill>
                <a:latin typeface="Carlito"/>
                <a:cs typeface="Carlito"/>
              </a:rPr>
              <a:t>more </a:t>
            </a:r>
            <a:r>
              <a:rPr lang="en-US" sz="2400" spc="-25" dirty="0">
                <a:solidFill>
                  <a:srgbClr val="404040"/>
                </a:solidFill>
                <a:latin typeface="Carlito"/>
                <a:cs typeface="Carlito"/>
              </a:rPr>
              <a:t>data </a:t>
            </a:r>
            <a:r>
              <a:rPr lang="en-US" sz="2400" spc="-5" dirty="0">
                <a:solidFill>
                  <a:srgbClr val="404040"/>
                </a:solidFill>
                <a:latin typeface="Carlito"/>
                <a:cs typeface="Carlito"/>
              </a:rPr>
              <a:t>should </a:t>
            </a:r>
            <a:r>
              <a:rPr lang="en-US" sz="2400" dirty="0">
                <a:solidFill>
                  <a:srgbClr val="404040"/>
                </a:solidFill>
                <a:latin typeface="Carlito"/>
                <a:cs typeface="Carlito"/>
              </a:rPr>
              <a:t>be </a:t>
            </a:r>
            <a:r>
              <a:rPr lang="en-US" sz="2400" spc="-5" dirty="0">
                <a:solidFill>
                  <a:srgbClr val="404040"/>
                </a:solidFill>
                <a:latin typeface="Carlito"/>
                <a:cs typeface="Carlito"/>
              </a:rPr>
              <a:t>collected </a:t>
            </a:r>
            <a:r>
              <a:rPr lang="en-US" sz="2400" spc="-20" dirty="0">
                <a:solidFill>
                  <a:srgbClr val="404040"/>
                </a:solidFill>
                <a:latin typeface="Carlito"/>
                <a:cs typeface="Carlito"/>
              </a:rPr>
              <a:t>to </a:t>
            </a:r>
            <a:r>
              <a:rPr lang="en-US" sz="2400" spc="-25" dirty="0">
                <a:solidFill>
                  <a:srgbClr val="404040"/>
                </a:solidFill>
                <a:latin typeface="Carlito"/>
                <a:cs typeface="Carlito"/>
              </a:rPr>
              <a:t>better </a:t>
            </a:r>
            <a:r>
              <a:rPr lang="en-US" sz="2400" spc="-5" dirty="0">
                <a:solidFill>
                  <a:srgbClr val="404040"/>
                </a:solidFill>
                <a:latin typeface="Carlito"/>
                <a:cs typeface="Carlito"/>
              </a:rPr>
              <a:t>determine </a:t>
            </a:r>
            <a:r>
              <a:rPr lang="en-US" sz="2400" dirty="0">
                <a:solidFill>
                  <a:srgbClr val="404040"/>
                </a:solidFill>
                <a:latin typeface="Carlito"/>
                <a:cs typeface="Carlito"/>
              </a:rPr>
              <a:t>the </a:t>
            </a:r>
            <a:r>
              <a:rPr lang="en-US" sz="2400" spc="-10" dirty="0">
                <a:solidFill>
                  <a:srgbClr val="404040"/>
                </a:solidFill>
                <a:latin typeface="Carlito"/>
                <a:cs typeface="Carlito"/>
              </a:rPr>
              <a:t>best </a:t>
            </a:r>
            <a:r>
              <a:rPr lang="en-US" sz="2400" dirty="0">
                <a:solidFill>
                  <a:srgbClr val="404040"/>
                </a:solidFill>
                <a:latin typeface="Carlito"/>
                <a:cs typeface="Carlito"/>
              </a:rPr>
              <a:t>machine learning model  and </a:t>
            </a:r>
            <a:r>
              <a:rPr lang="en-US" sz="2400" spc="-25" dirty="0">
                <a:solidFill>
                  <a:srgbClr val="404040"/>
                </a:solidFill>
                <a:latin typeface="Carlito"/>
                <a:cs typeface="Carlito"/>
              </a:rPr>
              <a:t>improve</a:t>
            </a:r>
            <a:r>
              <a:rPr lang="en-US" sz="2400" spc="-30" dirty="0">
                <a:solidFill>
                  <a:srgbClr val="404040"/>
                </a:solidFill>
                <a:latin typeface="Carlito"/>
                <a:cs typeface="Carlito"/>
              </a:rPr>
              <a:t> </a:t>
            </a:r>
            <a:r>
              <a:rPr lang="en-US" sz="2400" spc="-5" dirty="0" smtClean="0">
                <a:solidFill>
                  <a:srgbClr val="404040"/>
                </a:solidFill>
                <a:latin typeface="Carlito"/>
                <a:cs typeface="Carlito"/>
              </a:rPr>
              <a:t>accuracy</a:t>
            </a:r>
            <a:endParaRPr lang="en-US" sz="2400" dirty="0">
              <a:latin typeface="Carlito"/>
              <a:cs typeface="Carlito"/>
            </a:endParaRPr>
          </a:p>
          <a:p>
            <a:pPr marL="354965" marR="276860" indent="-342900">
              <a:lnSpc>
                <a:spcPts val="2160"/>
              </a:lnSpc>
              <a:spcBef>
                <a:spcPts val="635"/>
              </a:spcBef>
              <a:buClr>
                <a:schemeClr val="tx1"/>
              </a:buClr>
              <a:tabLst>
                <a:tab pos="196215" algn="l"/>
              </a:tabLst>
            </a:pPr>
            <a:r>
              <a:rPr lang="en-US" sz="2400" spc="-5" dirty="0" err="1" smtClean="0">
                <a:solidFill>
                  <a:srgbClr val="404040"/>
                </a:solidFill>
                <a:latin typeface="Carlito"/>
                <a:cs typeface="Carlito"/>
              </a:rPr>
              <a:t>Allon</a:t>
            </a:r>
            <a:r>
              <a:rPr lang="en-US" sz="2400" spc="-5" dirty="0" smtClean="0">
                <a:solidFill>
                  <a:srgbClr val="404040"/>
                </a:solidFill>
                <a:latin typeface="Carlito"/>
                <a:cs typeface="Carlito"/>
              </a:rPr>
              <a:t> </a:t>
            </a:r>
            <a:r>
              <a:rPr lang="en-US" sz="2400" dirty="0">
                <a:solidFill>
                  <a:srgbClr val="404040"/>
                </a:solidFill>
                <a:latin typeface="Carlito"/>
                <a:cs typeface="Carlito"/>
              </a:rPr>
              <a:t>Mask </a:t>
            </a:r>
            <a:r>
              <a:rPr lang="en-US" sz="2400" spc="-5" dirty="0">
                <a:solidFill>
                  <a:srgbClr val="404040"/>
                </a:solidFill>
                <a:latin typeface="Carlito"/>
                <a:cs typeface="Carlito"/>
              </a:rPr>
              <a:t>of </a:t>
            </a:r>
            <a:r>
              <a:rPr lang="en-US" sz="2400" dirty="0" err="1">
                <a:solidFill>
                  <a:srgbClr val="404040"/>
                </a:solidFill>
                <a:latin typeface="Carlito"/>
                <a:cs typeface="Carlito"/>
              </a:rPr>
              <a:t>SpaceY</a:t>
            </a:r>
            <a:r>
              <a:rPr lang="en-US" sz="2400" dirty="0">
                <a:solidFill>
                  <a:srgbClr val="404040"/>
                </a:solidFill>
                <a:latin typeface="Carlito"/>
                <a:cs typeface="Carlito"/>
              </a:rPr>
              <a:t> </a:t>
            </a:r>
            <a:r>
              <a:rPr lang="en-US" sz="2400" spc="-5" dirty="0">
                <a:solidFill>
                  <a:srgbClr val="404040"/>
                </a:solidFill>
                <a:latin typeface="Carlito"/>
                <a:cs typeface="Carlito"/>
              </a:rPr>
              <a:t>can use </a:t>
            </a:r>
            <a:r>
              <a:rPr lang="en-US" sz="2400" dirty="0">
                <a:solidFill>
                  <a:srgbClr val="404040"/>
                </a:solidFill>
                <a:latin typeface="Carlito"/>
                <a:cs typeface="Carlito"/>
              </a:rPr>
              <a:t>this model </a:t>
            </a:r>
            <a:r>
              <a:rPr lang="en-US" sz="2400" spc="-20" dirty="0">
                <a:solidFill>
                  <a:srgbClr val="404040"/>
                </a:solidFill>
                <a:latin typeface="Carlito"/>
                <a:cs typeface="Carlito"/>
              </a:rPr>
              <a:t>to </a:t>
            </a:r>
            <a:r>
              <a:rPr lang="en-US" sz="2400" spc="-5" dirty="0">
                <a:solidFill>
                  <a:srgbClr val="404040"/>
                </a:solidFill>
                <a:latin typeface="Carlito"/>
                <a:cs typeface="Carlito"/>
              </a:rPr>
              <a:t>predict with </a:t>
            </a:r>
            <a:r>
              <a:rPr lang="en-US" sz="2400" spc="-20" dirty="0">
                <a:solidFill>
                  <a:srgbClr val="404040"/>
                </a:solidFill>
                <a:latin typeface="Carlito"/>
                <a:cs typeface="Carlito"/>
              </a:rPr>
              <a:t>relatively </a:t>
            </a:r>
            <a:r>
              <a:rPr lang="en-US" sz="2400" spc="-5" dirty="0">
                <a:solidFill>
                  <a:srgbClr val="404040"/>
                </a:solidFill>
                <a:latin typeface="Carlito"/>
                <a:cs typeface="Carlito"/>
              </a:rPr>
              <a:t>high accuracy whether </a:t>
            </a:r>
            <a:r>
              <a:rPr lang="en-US" sz="2400" dirty="0">
                <a:solidFill>
                  <a:srgbClr val="404040"/>
                </a:solidFill>
                <a:latin typeface="Carlito"/>
                <a:cs typeface="Carlito"/>
              </a:rPr>
              <a:t>a  launch </a:t>
            </a:r>
            <a:r>
              <a:rPr lang="en-US" sz="2400" spc="-5" dirty="0">
                <a:solidFill>
                  <a:srgbClr val="404040"/>
                </a:solidFill>
                <a:latin typeface="Carlito"/>
                <a:cs typeface="Carlito"/>
              </a:rPr>
              <a:t>will </a:t>
            </a:r>
            <a:r>
              <a:rPr lang="en-US" sz="2400" spc="-35" dirty="0">
                <a:solidFill>
                  <a:srgbClr val="404040"/>
                </a:solidFill>
                <a:latin typeface="Carlito"/>
                <a:cs typeface="Carlito"/>
              </a:rPr>
              <a:t>have </a:t>
            </a:r>
            <a:r>
              <a:rPr lang="en-US" sz="2400" dirty="0">
                <a:solidFill>
                  <a:srgbClr val="404040"/>
                </a:solidFill>
                <a:latin typeface="Carlito"/>
                <a:cs typeface="Carlito"/>
              </a:rPr>
              <a:t>a </a:t>
            </a:r>
            <a:r>
              <a:rPr lang="en-US" sz="2400" spc="-5" dirty="0">
                <a:solidFill>
                  <a:srgbClr val="404040"/>
                </a:solidFill>
                <a:latin typeface="Carlito"/>
                <a:cs typeface="Carlito"/>
              </a:rPr>
              <a:t>successful </a:t>
            </a:r>
            <a:r>
              <a:rPr lang="en-US" sz="2400" spc="-20" dirty="0">
                <a:solidFill>
                  <a:srgbClr val="404040"/>
                </a:solidFill>
                <a:latin typeface="Carlito"/>
                <a:cs typeface="Carlito"/>
              </a:rPr>
              <a:t>Stage </a:t>
            </a:r>
            <a:r>
              <a:rPr lang="en-US" sz="2400" dirty="0">
                <a:solidFill>
                  <a:srgbClr val="404040"/>
                </a:solidFill>
                <a:latin typeface="Carlito"/>
                <a:cs typeface="Carlito"/>
              </a:rPr>
              <a:t>1 landing </a:t>
            </a:r>
            <a:r>
              <a:rPr lang="en-US" sz="2400" spc="-25" dirty="0">
                <a:solidFill>
                  <a:srgbClr val="404040"/>
                </a:solidFill>
                <a:latin typeface="Carlito"/>
                <a:cs typeface="Carlito"/>
              </a:rPr>
              <a:t>before </a:t>
            </a:r>
            <a:r>
              <a:rPr lang="en-US" sz="2400" dirty="0">
                <a:solidFill>
                  <a:srgbClr val="404040"/>
                </a:solidFill>
                <a:latin typeface="Carlito"/>
                <a:cs typeface="Carlito"/>
              </a:rPr>
              <a:t>launch </a:t>
            </a:r>
            <a:r>
              <a:rPr lang="en-US" sz="2400" spc="-20" dirty="0">
                <a:solidFill>
                  <a:srgbClr val="404040"/>
                </a:solidFill>
                <a:latin typeface="Carlito"/>
                <a:cs typeface="Carlito"/>
              </a:rPr>
              <a:t>to </a:t>
            </a:r>
            <a:r>
              <a:rPr lang="en-US" sz="2400" spc="-5" dirty="0">
                <a:solidFill>
                  <a:srgbClr val="404040"/>
                </a:solidFill>
                <a:latin typeface="Carlito"/>
                <a:cs typeface="Carlito"/>
              </a:rPr>
              <a:t>determine whether </a:t>
            </a:r>
            <a:r>
              <a:rPr lang="en-US" sz="2400" dirty="0">
                <a:solidFill>
                  <a:srgbClr val="404040"/>
                </a:solidFill>
                <a:latin typeface="Carlito"/>
                <a:cs typeface="Carlito"/>
              </a:rPr>
              <a:t>the launch  </a:t>
            </a:r>
            <a:r>
              <a:rPr lang="en-US" sz="2400" spc="-5" dirty="0">
                <a:solidFill>
                  <a:srgbClr val="404040"/>
                </a:solidFill>
                <a:latin typeface="Carlito"/>
                <a:cs typeface="Carlito"/>
              </a:rPr>
              <a:t>should be </a:t>
            </a:r>
            <a:r>
              <a:rPr lang="en-US" sz="2400" dirty="0">
                <a:solidFill>
                  <a:srgbClr val="404040"/>
                </a:solidFill>
                <a:latin typeface="Carlito"/>
                <a:cs typeface="Carlito"/>
              </a:rPr>
              <a:t>made </a:t>
            </a:r>
            <a:r>
              <a:rPr lang="en-US" sz="2400" spc="-5" dirty="0">
                <a:solidFill>
                  <a:srgbClr val="404040"/>
                </a:solidFill>
                <a:latin typeface="Carlito"/>
                <a:cs typeface="Carlito"/>
              </a:rPr>
              <a:t>or</a:t>
            </a:r>
            <a:r>
              <a:rPr lang="en-US" sz="2400" spc="-105" dirty="0">
                <a:solidFill>
                  <a:srgbClr val="404040"/>
                </a:solidFill>
                <a:latin typeface="Carlito"/>
                <a:cs typeface="Carlito"/>
              </a:rPr>
              <a:t> </a:t>
            </a:r>
            <a:r>
              <a:rPr lang="en-US" sz="2400" spc="-5" dirty="0" smtClean="0">
                <a:solidFill>
                  <a:srgbClr val="404040"/>
                </a:solidFill>
                <a:latin typeface="Carlito"/>
                <a:cs typeface="Carlito"/>
              </a:rPr>
              <a:t>not</a:t>
            </a:r>
            <a:endParaRPr lang="en-US" sz="2400" dirty="0">
              <a:latin typeface="Carlito"/>
              <a:cs typeface="Carlito"/>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nSpc>
                <a:spcPct val="120000"/>
              </a:lnSpc>
              <a:spcBef>
                <a:spcPts val="1400"/>
              </a:spcBef>
            </a:pPr>
            <a:r>
              <a:rPr lang="en-US" sz="8800" dirty="0">
                <a:solidFill>
                  <a:schemeClr val="accent3">
                    <a:lumMod val="25000"/>
                  </a:schemeClr>
                </a:solidFill>
                <a:latin typeface="Abadi"/>
              </a:rPr>
              <a:t>Combined data from </a:t>
            </a:r>
            <a:r>
              <a:rPr lang="en-US" sz="8800" dirty="0" err="1">
                <a:solidFill>
                  <a:schemeClr val="accent3">
                    <a:lumMod val="25000"/>
                  </a:schemeClr>
                </a:solidFill>
                <a:latin typeface="Abadi"/>
              </a:rPr>
              <a:t>SpaceX</a:t>
            </a:r>
            <a:r>
              <a:rPr lang="en-US" sz="8800" dirty="0">
                <a:solidFill>
                  <a:schemeClr val="accent3">
                    <a:lumMod val="25000"/>
                  </a:schemeClr>
                </a:solidFill>
                <a:latin typeface="Abadi"/>
              </a:rPr>
              <a:t> public API and </a:t>
            </a:r>
            <a:r>
              <a:rPr lang="en-US" sz="8800" dirty="0" err="1">
                <a:solidFill>
                  <a:schemeClr val="accent3">
                    <a:lumMod val="25000"/>
                  </a:schemeClr>
                </a:solidFill>
                <a:latin typeface="Abadi"/>
              </a:rPr>
              <a:t>SpaceX</a:t>
            </a:r>
            <a:r>
              <a:rPr lang="en-US" sz="8800" dirty="0">
                <a:solidFill>
                  <a:schemeClr val="accent3">
                    <a:lumMod val="25000"/>
                  </a:schemeClr>
                </a:solidFill>
                <a:latin typeface="Abadi"/>
              </a:rPr>
              <a:t> Wikipedia page</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Classifying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20000"/>
              </a:lnSpc>
              <a:spcBef>
                <a:spcPts val="1400"/>
              </a:spcBef>
            </a:pPr>
            <a:r>
              <a:rPr lang="en-US" sz="8800" dirty="0">
                <a:solidFill>
                  <a:schemeClr val="accent3">
                    <a:lumMod val="25000"/>
                  </a:schemeClr>
                </a:solidFill>
                <a:latin typeface="Abadi"/>
              </a:rPr>
              <a:t>Tuned models using </a:t>
            </a:r>
            <a:r>
              <a:rPr lang="en-US" sz="8800" dirty="0" err="1">
                <a:solidFill>
                  <a:schemeClr val="accent3">
                    <a:lumMod val="25000"/>
                  </a:schemeClr>
                </a:solidFill>
                <a:latin typeface="Abadi"/>
              </a:rPr>
              <a:t>GridSearchCV</a:t>
            </a:r>
            <a:endParaRPr lang="en-US" sz="8800" dirty="0">
              <a:solidFill>
                <a:schemeClr val="accent3">
                  <a:lumMod val="25000"/>
                </a:schemeClr>
              </a:solidFill>
              <a:latin typeface="Abadi"/>
            </a:endParaRP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0154"/>
            <a:ext cx="10515600" cy="4351338"/>
          </a:xfrm>
          <a:prstGeom prst="rect">
            <a:avLst/>
          </a:prstGeom>
        </p:spPr>
        <p:txBody>
          <a:bodyPr/>
          <a:lstStyle/>
          <a:p>
            <a:pPr marL="0" marR="42545" indent="0">
              <a:lnSpc>
                <a:spcPts val="2210"/>
              </a:lnSpc>
              <a:spcBef>
                <a:spcPts val="335"/>
              </a:spcBef>
              <a:buNone/>
            </a:pPr>
            <a:r>
              <a:rPr lang="en-ZW" sz="2400" spc="-25" dirty="0">
                <a:solidFill>
                  <a:srgbClr val="404040"/>
                </a:solidFill>
                <a:latin typeface="Carlito"/>
                <a:cs typeface="Carlito"/>
              </a:rPr>
              <a:t>Data </a:t>
            </a:r>
            <a:r>
              <a:rPr lang="en-ZW" sz="2400" spc="-5" dirty="0">
                <a:solidFill>
                  <a:srgbClr val="404040"/>
                </a:solidFill>
                <a:latin typeface="Carlito"/>
                <a:cs typeface="Carlito"/>
              </a:rPr>
              <a:t>collection </a:t>
            </a:r>
            <a:r>
              <a:rPr lang="en-ZW" sz="2400" spc="-20" dirty="0">
                <a:solidFill>
                  <a:srgbClr val="404040"/>
                </a:solidFill>
                <a:latin typeface="Carlito"/>
                <a:cs typeface="Carlito"/>
              </a:rPr>
              <a:t>process </a:t>
            </a:r>
            <a:r>
              <a:rPr lang="en-ZW" sz="2400" spc="-25" dirty="0">
                <a:solidFill>
                  <a:srgbClr val="404040"/>
                </a:solidFill>
                <a:latin typeface="Carlito"/>
                <a:cs typeface="Carlito"/>
              </a:rPr>
              <a:t>involved </a:t>
            </a:r>
            <a:r>
              <a:rPr lang="en-ZW" sz="2400" dirty="0">
                <a:solidFill>
                  <a:srgbClr val="404040"/>
                </a:solidFill>
                <a:latin typeface="Carlito"/>
                <a:cs typeface="Carlito"/>
              </a:rPr>
              <a:t>a </a:t>
            </a:r>
            <a:r>
              <a:rPr lang="en-ZW" sz="2400" spc="-10" dirty="0">
                <a:solidFill>
                  <a:srgbClr val="404040"/>
                </a:solidFill>
                <a:latin typeface="Carlito"/>
                <a:cs typeface="Carlito"/>
              </a:rPr>
              <a:t>combination </a:t>
            </a:r>
            <a:r>
              <a:rPr lang="en-ZW" sz="2400" spc="-5" dirty="0">
                <a:solidFill>
                  <a:srgbClr val="404040"/>
                </a:solidFill>
                <a:latin typeface="Carlito"/>
                <a:cs typeface="Carlito"/>
              </a:rPr>
              <a:t>of </a:t>
            </a:r>
            <a:r>
              <a:rPr lang="en-ZW" sz="2400" dirty="0">
                <a:solidFill>
                  <a:srgbClr val="404040"/>
                </a:solidFill>
                <a:latin typeface="Carlito"/>
                <a:cs typeface="Carlito"/>
              </a:rPr>
              <a:t>API </a:t>
            </a:r>
            <a:r>
              <a:rPr lang="en-ZW" sz="2400" spc="-20" dirty="0">
                <a:solidFill>
                  <a:srgbClr val="404040"/>
                </a:solidFill>
                <a:latin typeface="Carlito"/>
                <a:cs typeface="Carlito"/>
              </a:rPr>
              <a:t>requests from </a:t>
            </a:r>
            <a:r>
              <a:rPr lang="en-ZW" sz="2400" dirty="0">
                <a:solidFill>
                  <a:srgbClr val="404040"/>
                </a:solidFill>
                <a:latin typeface="Carlito"/>
                <a:cs typeface="Carlito"/>
              </a:rPr>
              <a:t>Space X </a:t>
            </a:r>
            <a:r>
              <a:rPr lang="en-ZW" sz="2400" spc="-5" dirty="0">
                <a:solidFill>
                  <a:srgbClr val="404040"/>
                </a:solidFill>
                <a:latin typeface="Carlito"/>
                <a:cs typeface="Carlito"/>
              </a:rPr>
              <a:t>public </a:t>
            </a:r>
            <a:r>
              <a:rPr lang="en-ZW" sz="2400" dirty="0">
                <a:solidFill>
                  <a:srgbClr val="404040"/>
                </a:solidFill>
                <a:latin typeface="Carlito"/>
                <a:cs typeface="Carlito"/>
              </a:rPr>
              <a:t>API and </a:t>
            </a:r>
            <a:r>
              <a:rPr lang="en-ZW" sz="2400" spc="-5" dirty="0">
                <a:solidFill>
                  <a:srgbClr val="404040"/>
                </a:solidFill>
                <a:latin typeface="Carlito"/>
                <a:cs typeface="Carlito"/>
              </a:rPr>
              <a:t>web  scraping </a:t>
            </a:r>
            <a:r>
              <a:rPr lang="en-ZW" sz="2400" spc="-25" dirty="0">
                <a:solidFill>
                  <a:srgbClr val="404040"/>
                </a:solidFill>
                <a:latin typeface="Carlito"/>
                <a:cs typeface="Carlito"/>
              </a:rPr>
              <a:t>data </a:t>
            </a:r>
            <a:r>
              <a:rPr lang="en-ZW" sz="2400" spc="-20" dirty="0">
                <a:solidFill>
                  <a:srgbClr val="404040"/>
                </a:solidFill>
                <a:latin typeface="Carlito"/>
                <a:cs typeface="Carlito"/>
              </a:rPr>
              <a:t>from </a:t>
            </a:r>
            <a:r>
              <a:rPr lang="en-ZW" sz="2400" dirty="0">
                <a:solidFill>
                  <a:srgbClr val="404040"/>
                </a:solidFill>
                <a:latin typeface="Carlito"/>
                <a:cs typeface="Carlito"/>
              </a:rPr>
              <a:t>a </a:t>
            </a:r>
            <a:r>
              <a:rPr lang="en-ZW" sz="2400" spc="-5" dirty="0">
                <a:solidFill>
                  <a:srgbClr val="404040"/>
                </a:solidFill>
                <a:latin typeface="Carlito"/>
                <a:cs typeface="Carlito"/>
              </a:rPr>
              <a:t>table in </a:t>
            </a:r>
            <a:r>
              <a:rPr lang="en-ZW" sz="2400" dirty="0">
                <a:solidFill>
                  <a:srgbClr val="404040"/>
                </a:solidFill>
                <a:latin typeface="Carlito"/>
                <a:cs typeface="Carlito"/>
              </a:rPr>
              <a:t>Space </a:t>
            </a:r>
            <a:r>
              <a:rPr lang="en-ZW" sz="2400" spc="-75" dirty="0">
                <a:solidFill>
                  <a:srgbClr val="404040"/>
                </a:solidFill>
                <a:latin typeface="Carlito"/>
                <a:cs typeface="Carlito"/>
              </a:rPr>
              <a:t>X’s </a:t>
            </a:r>
            <a:r>
              <a:rPr lang="en-ZW" sz="2400" dirty="0">
                <a:solidFill>
                  <a:srgbClr val="404040"/>
                </a:solidFill>
                <a:latin typeface="Carlito"/>
                <a:cs typeface="Carlito"/>
              </a:rPr>
              <a:t>Wikipedia</a:t>
            </a:r>
            <a:r>
              <a:rPr lang="en-ZW" sz="2400" spc="-100" dirty="0">
                <a:solidFill>
                  <a:srgbClr val="404040"/>
                </a:solidFill>
                <a:latin typeface="Carlito"/>
                <a:cs typeface="Carlito"/>
              </a:rPr>
              <a:t> </a:t>
            </a:r>
            <a:r>
              <a:rPr lang="en-ZW" sz="2400" spc="-45" dirty="0">
                <a:solidFill>
                  <a:srgbClr val="404040"/>
                </a:solidFill>
                <a:latin typeface="Carlito"/>
                <a:cs typeface="Carlito"/>
              </a:rPr>
              <a:t>entry.</a:t>
            </a:r>
            <a:endParaRPr lang="en-ZW" sz="2400" dirty="0">
              <a:latin typeface="Carlito"/>
              <a:cs typeface="Carlito"/>
            </a:endParaRPr>
          </a:p>
          <a:p>
            <a:pPr marL="0" marR="356235" indent="0">
              <a:lnSpc>
                <a:spcPts val="2300"/>
              </a:lnSpc>
              <a:spcBef>
                <a:spcPts val="1115"/>
              </a:spcBef>
              <a:buNone/>
            </a:pPr>
            <a:r>
              <a:rPr lang="en-ZW" sz="2400" spc="-5" dirty="0">
                <a:solidFill>
                  <a:srgbClr val="404040"/>
                </a:solidFill>
                <a:latin typeface="Carlito"/>
                <a:cs typeface="Carlito"/>
              </a:rPr>
              <a:t>The </a:t>
            </a:r>
            <a:r>
              <a:rPr lang="en-ZW" sz="2400" spc="-20" dirty="0">
                <a:solidFill>
                  <a:srgbClr val="404040"/>
                </a:solidFill>
                <a:latin typeface="Carlito"/>
                <a:cs typeface="Carlito"/>
              </a:rPr>
              <a:t>next </a:t>
            </a:r>
            <a:r>
              <a:rPr lang="en-ZW" sz="2400" spc="-5" dirty="0">
                <a:solidFill>
                  <a:srgbClr val="404040"/>
                </a:solidFill>
                <a:latin typeface="Carlito"/>
                <a:cs typeface="Carlito"/>
              </a:rPr>
              <a:t>slide will show </a:t>
            </a:r>
            <a:r>
              <a:rPr lang="en-ZW" sz="2400" dirty="0">
                <a:solidFill>
                  <a:srgbClr val="404040"/>
                </a:solidFill>
                <a:latin typeface="Carlito"/>
                <a:cs typeface="Carlito"/>
              </a:rPr>
              <a:t>the </a:t>
            </a:r>
            <a:r>
              <a:rPr lang="en-ZW" sz="2400" spc="-5" dirty="0">
                <a:solidFill>
                  <a:srgbClr val="404040"/>
                </a:solidFill>
                <a:latin typeface="Carlito"/>
                <a:cs typeface="Carlito"/>
              </a:rPr>
              <a:t>flowchart of </a:t>
            </a:r>
            <a:r>
              <a:rPr lang="en-ZW" sz="2400" spc="-25" dirty="0">
                <a:solidFill>
                  <a:srgbClr val="404040"/>
                </a:solidFill>
                <a:latin typeface="Carlito"/>
                <a:cs typeface="Carlito"/>
              </a:rPr>
              <a:t>data </a:t>
            </a:r>
            <a:r>
              <a:rPr lang="en-ZW" sz="2400" spc="-5" dirty="0">
                <a:solidFill>
                  <a:srgbClr val="404040"/>
                </a:solidFill>
                <a:latin typeface="Carlito"/>
                <a:cs typeface="Carlito"/>
              </a:rPr>
              <a:t>collection </a:t>
            </a:r>
            <a:r>
              <a:rPr lang="en-ZW" sz="2400" spc="-20" dirty="0">
                <a:solidFill>
                  <a:srgbClr val="404040"/>
                </a:solidFill>
                <a:latin typeface="Carlito"/>
                <a:cs typeface="Carlito"/>
              </a:rPr>
              <a:t>from </a:t>
            </a:r>
            <a:r>
              <a:rPr lang="en-ZW" sz="2400" dirty="0">
                <a:solidFill>
                  <a:srgbClr val="404040"/>
                </a:solidFill>
                <a:latin typeface="Carlito"/>
                <a:cs typeface="Carlito"/>
              </a:rPr>
              <a:t>API and the </a:t>
            </a:r>
            <a:r>
              <a:rPr lang="en-ZW" sz="2400" spc="-5" dirty="0">
                <a:solidFill>
                  <a:srgbClr val="404040"/>
                </a:solidFill>
                <a:latin typeface="Carlito"/>
                <a:cs typeface="Carlito"/>
              </a:rPr>
              <a:t>one </a:t>
            </a:r>
            <a:r>
              <a:rPr lang="en-ZW" sz="2400" spc="-20" dirty="0">
                <a:solidFill>
                  <a:srgbClr val="404040"/>
                </a:solidFill>
                <a:latin typeface="Carlito"/>
                <a:cs typeface="Carlito"/>
              </a:rPr>
              <a:t>after </a:t>
            </a:r>
            <a:r>
              <a:rPr lang="en-ZW" sz="2400" spc="-5" dirty="0">
                <a:solidFill>
                  <a:srgbClr val="404040"/>
                </a:solidFill>
                <a:latin typeface="Carlito"/>
                <a:cs typeface="Carlito"/>
              </a:rPr>
              <a:t>will show  </a:t>
            </a:r>
            <a:r>
              <a:rPr lang="en-ZW" sz="2400" dirty="0">
                <a:solidFill>
                  <a:srgbClr val="404040"/>
                </a:solidFill>
                <a:latin typeface="Carlito"/>
                <a:cs typeface="Carlito"/>
              </a:rPr>
              <a:t>the </a:t>
            </a:r>
            <a:r>
              <a:rPr lang="en-ZW" sz="2400" spc="-5" dirty="0">
                <a:solidFill>
                  <a:srgbClr val="404040"/>
                </a:solidFill>
                <a:latin typeface="Carlito"/>
                <a:cs typeface="Carlito"/>
              </a:rPr>
              <a:t>flowchart of </a:t>
            </a:r>
            <a:r>
              <a:rPr lang="en-ZW" sz="2400" spc="-25" dirty="0">
                <a:solidFill>
                  <a:srgbClr val="404040"/>
                </a:solidFill>
                <a:latin typeface="Carlito"/>
                <a:cs typeface="Carlito"/>
              </a:rPr>
              <a:t>data </a:t>
            </a:r>
            <a:r>
              <a:rPr lang="en-ZW" sz="2400" spc="-5" dirty="0">
                <a:solidFill>
                  <a:srgbClr val="404040"/>
                </a:solidFill>
                <a:latin typeface="Carlito"/>
                <a:cs typeface="Carlito"/>
              </a:rPr>
              <a:t>collection </a:t>
            </a:r>
            <a:r>
              <a:rPr lang="en-ZW" sz="2400" spc="-20" dirty="0">
                <a:solidFill>
                  <a:srgbClr val="404040"/>
                </a:solidFill>
                <a:latin typeface="Carlito"/>
                <a:cs typeface="Carlito"/>
              </a:rPr>
              <a:t>from</a:t>
            </a:r>
            <a:r>
              <a:rPr lang="en-ZW" sz="2400" spc="-110" dirty="0">
                <a:solidFill>
                  <a:srgbClr val="404040"/>
                </a:solidFill>
                <a:latin typeface="Carlito"/>
                <a:cs typeface="Carlito"/>
              </a:rPr>
              <a:t> </a:t>
            </a:r>
            <a:r>
              <a:rPr lang="en-ZW" sz="2400" spc="-10" dirty="0" err="1">
                <a:solidFill>
                  <a:srgbClr val="404040"/>
                </a:solidFill>
                <a:latin typeface="Carlito"/>
                <a:cs typeface="Carlito"/>
              </a:rPr>
              <a:t>webscraping</a:t>
            </a:r>
            <a:r>
              <a:rPr lang="en-ZW" sz="2400" spc="-10" dirty="0">
                <a:solidFill>
                  <a:srgbClr val="404040"/>
                </a:solidFill>
                <a:latin typeface="Carlito"/>
                <a:cs typeface="Carlito"/>
              </a:rPr>
              <a:t>.</a:t>
            </a:r>
            <a:endParaRPr lang="en-ZW" sz="2400" dirty="0">
              <a:latin typeface="Carlito"/>
              <a:cs typeface="Carlito"/>
            </a:endParaRPr>
          </a:p>
          <a:p>
            <a:pPr marL="0" indent="0">
              <a:lnSpc>
                <a:spcPct val="100000"/>
              </a:lnSpc>
              <a:spcBef>
                <a:spcPts val="1145"/>
              </a:spcBef>
              <a:buNone/>
            </a:pPr>
            <a:r>
              <a:rPr lang="en-ZW" sz="2400" u="heavy" dirty="0">
                <a:solidFill>
                  <a:srgbClr val="404040"/>
                </a:solidFill>
                <a:uFill>
                  <a:solidFill>
                    <a:srgbClr val="404040"/>
                  </a:solidFill>
                </a:uFill>
                <a:latin typeface="Carlito"/>
                <a:cs typeface="Carlito"/>
              </a:rPr>
              <a:t>Space X API </a:t>
            </a:r>
            <a:r>
              <a:rPr lang="en-ZW" sz="2400" u="heavy" spc="-25" dirty="0">
                <a:solidFill>
                  <a:srgbClr val="404040"/>
                </a:solidFill>
                <a:uFill>
                  <a:solidFill>
                    <a:srgbClr val="404040"/>
                  </a:solidFill>
                </a:uFill>
                <a:latin typeface="Carlito"/>
                <a:cs typeface="Carlito"/>
              </a:rPr>
              <a:t>Data</a:t>
            </a:r>
            <a:r>
              <a:rPr lang="en-ZW" sz="2400" u="heavy" spc="-95" dirty="0">
                <a:solidFill>
                  <a:srgbClr val="404040"/>
                </a:solidFill>
                <a:uFill>
                  <a:solidFill>
                    <a:srgbClr val="404040"/>
                  </a:solidFill>
                </a:uFill>
                <a:latin typeface="Carlito"/>
                <a:cs typeface="Carlito"/>
              </a:rPr>
              <a:t> </a:t>
            </a:r>
            <a:r>
              <a:rPr lang="en-ZW" sz="2400" u="heavy" spc="-5" dirty="0">
                <a:solidFill>
                  <a:srgbClr val="404040"/>
                </a:solidFill>
                <a:uFill>
                  <a:solidFill>
                    <a:srgbClr val="404040"/>
                  </a:solidFill>
                </a:uFill>
                <a:latin typeface="Carlito"/>
                <a:cs typeface="Carlito"/>
              </a:rPr>
              <a:t>Columns:</a:t>
            </a:r>
            <a:endParaRPr lang="en-ZW" sz="2400" dirty="0">
              <a:latin typeface="Carlito"/>
              <a:cs typeface="Carlito"/>
            </a:endParaRPr>
          </a:p>
          <a:p>
            <a:pPr marL="12700">
              <a:lnSpc>
                <a:spcPts val="2300"/>
              </a:lnSpc>
              <a:spcBef>
                <a:spcPts val="1200"/>
              </a:spcBef>
            </a:pPr>
            <a:r>
              <a:rPr lang="en-ZW" sz="2400" spc="-30" dirty="0" err="1">
                <a:solidFill>
                  <a:srgbClr val="404040"/>
                </a:solidFill>
                <a:latin typeface="Carlito"/>
                <a:cs typeface="Carlito"/>
              </a:rPr>
              <a:t>FlightNumber</a:t>
            </a:r>
            <a:r>
              <a:rPr lang="en-ZW" sz="2400" spc="-30" dirty="0">
                <a:solidFill>
                  <a:srgbClr val="404040"/>
                </a:solidFill>
                <a:latin typeface="Carlito"/>
                <a:cs typeface="Carlito"/>
              </a:rPr>
              <a:t>, </a:t>
            </a:r>
            <a:r>
              <a:rPr lang="en-ZW" sz="2400" spc="-20" dirty="0">
                <a:solidFill>
                  <a:srgbClr val="404040"/>
                </a:solidFill>
                <a:latin typeface="Carlito"/>
                <a:cs typeface="Carlito"/>
              </a:rPr>
              <a:t>Date, </a:t>
            </a:r>
            <a:r>
              <a:rPr lang="en-ZW" sz="2400" spc="-25" dirty="0" err="1">
                <a:solidFill>
                  <a:srgbClr val="404040"/>
                </a:solidFill>
                <a:latin typeface="Carlito"/>
                <a:cs typeface="Carlito"/>
              </a:rPr>
              <a:t>BoosterVersion</a:t>
            </a:r>
            <a:r>
              <a:rPr lang="en-ZW" sz="2400" spc="-25" dirty="0">
                <a:solidFill>
                  <a:srgbClr val="404040"/>
                </a:solidFill>
                <a:latin typeface="Carlito"/>
                <a:cs typeface="Carlito"/>
              </a:rPr>
              <a:t>, </a:t>
            </a:r>
            <a:r>
              <a:rPr lang="en-ZW" sz="2400" spc="-20" dirty="0" err="1">
                <a:solidFill>
                  <a:srgbClr val="404040"/>
                </a:solidFill>
                <a:latin typeface="Carlito"/>
                <a:cs typeface="Carlito"/>
              </a:rPr>
              <a:t>PayloadMass</a:t>
            </a:r>
            <a:r>
              <a:rPr lang="en-ZW" sz="2400" spc="-20" dirty="0">
                <a:solidFill>
                  <a:srgbClr val="404040"/>
                </a:solidFill>
                <a:latin typeface="Carlito"/>
                <a:cs typeface="Carlito"/>
              </a:rPr>
              <a:t>, </a:t>
            </a:r>
            <a:r>
              <a:rPr lang="en-ZW" sz="2400" spc="-5" dirty="0">
                <a:solidFill>
                  <a:srgbClr val="404040"/>
                </a:solidFill>
                <a:latin typeface="Carlito"/>
                <a:cs typeface="Carlito"/>
              </a:rPr>
              <a:t>Orbit, </a:t>
            </a:r>
            <a:r>
              <a:rPr lang="en-ZW" sz="2400" spc="-5" dirty="0" err="1">
                <a:solidFill>
                  <a:srgbClr val="404040"/>
                </a:solidFill>
                <a:latin typeface="Carlito"/>
                <a:cs typeface="Carlito"/>
              </a:rPr>
              <a:t>LaunchSite</a:t>
            </a:r>
            <a:r>
              <a:rPr lang="en-ZW" sz="2400" spc="-5" dirty="0">
                <a:solidFill>
                  <a:srgbClr val="404040"/>
                </a:solidFill>
                <a:latin typeface="Carlito"/>
                <a:cs typeface="Carlito"/>
              </a:rPr>
              <a:t>, </a:t>
            </a:r>
            <a:r>
              <a:rPr lang="en-ZW" sz="2400" spc="-15" dirty="0">
                <a:solidFill>
                  <a:srgbClr val="404040"/>
                </a:solidFill>
                <a:latin typeface="Carlito"/>
                <a:cs typeface="Carlito"/>
              </a:rPr>
              <a:t>Outcome, </a:t>
            </a:r>
            <a:r>
              <a:rPr lang="en-ZW" sz="2400" spc="-5" dirty="0">
                <a:solidFill>
                  <a:srgbClr val="404040"/>
                </a:solidFill>
                <a:latin typeface="Carlito"/>
                <a:cs typeface="Carlito"/>
              </a:rPr>
              <a:t>Flights,</a:t>
            </a:r>
            <a:r>
              <a:rPr lang="en-ZW" sz="2400" spc="55" dirty="0">
                <a:solidFill>
                  <a:srgbClr val="404040"/>
                </a:solidFill>
                <a:latin typeface="Carlito"/>
                <a:cs typeface="Carlito"/>
              </a:rPr>
              <a:t> </a:t>
            </a:r>
            <a:r>
              <a:rPr lang="en-ZW" sz="2400" dirty="0" err="1">
                <a:solidFill>
                  <a:srgbClr val="404040"/>
                </a:solidFill>
                <a:latin typeface="Carlito"/>
                <a:cs typeface="Carlito"/>
              </a:rPr>
              <a:t>GridFins</a:t>
            </a:r>
            <a:r>
              <a:rPr lang="en-ZW" sz="2400" dirty="0">
                <a:solidFill>
                  <a:srgbClr val="404040"/>
                </a:solidFill>
                <a:latin typeface="Carlito"/>
                <a:cs typeface="Carlito"/>
              </a:rPr>
              <a:t>,</a:t>
            </a:r>
            <a:endParaRPr lang="en-ZW" sz="2400" dirty="0">
              <a:latin typeface="Carlito"/>
              <a:cs typeface="Carlito"/>
            </a:endParaRPr>
          </a:p>
          <a:p>
            <a:pPr marL="12700">
              <a:lnSpc>
                <a:spcPts val="2300"/>
              </a:lnSpc>
            </a:pPr>
            <a:r>
              <a:rPr lang="en-ZW" sz="2400" spc="-5" dirty="0">
                <a:solidFill>
                  <a:srgbClr val="404040"/>
                </a:solidFill>
                <a:latin typeface="Carlito"/>
                <a:cs typeface="Carlito"/>
              </a:rPr>
              <a:t>Reused, Legs, </a:t>
            </a:r>
            <a:r>
              <a:rPr lang="en-ZW" sz="2400" spc="-10" dirty="0" err="1">
                <a:solidFill>
                  <a:srgbClr val="404040"/>
                </a:solidFill>
                <a:latin typeface="Carlito"/>
                <a:cs typeface="Carlito"/>
              </a:rPr>
              <a:t>LandingPad</a:t>
            </a:r>
            <a:r>
              <a:rPr lang="en-ZW" sz="2400" spc="-10" dirty="0">
                <a:solidFill>
                  <a:srgbClr val="404040"/>
                </a:solidFill>
                <a:latin typeface="Carlito"/>
                <a:cs typeface="Carlito"/>
              </a:rPr>
              <a:t>, </a:t>
            </a:r>
            <a:r>
              <a:rPr lang="en-ZW" sz="2400" dirty="0">
                <a:solidFill>
                  <a:srgbClr val="404040"/>
                </a:solidFill>
                <a:latin typeface="Carlito"/>
                <a:cs typeface="Carlito"/>
              </a:rPr>
              <a:t>Block, </a:t>
            </a:r>
            <a:r>
              <a:rPr lang="en-ZW" sz="2400" spc="-10" dirty="0" err="1">
                <a:solidFill>
                  <a:srgbClr val="404040"/>
                </a:solidFill>
                <a:latin typeface="Carlito"/>
                <a:cs typeface="Carlito"/>
              </a:rPr>
              <a:t>ReusedCount</a:t>
            </a:r>
            <a:r>
              <a:rPr lang="en-ZW" sz="2400" spc="-10" dirty="0">
                <a:solidFill>
                  <a:srgbClr val="404040"/>
                </a:solidFill>
                <a:latin typeface="Carlito"/>
                <a:cs typeface="Carlito"/>
              </a:rPr>
              <a:t>, </a:t>
            </a:r>
            <a:r>
              <a:rPr lang="en-ZW" sz="2400" spc="-5" dirty="0">
                <a:solidFill>
                  <a:srgbClr val="404040"/>
                </a:solidFill>
                <a:latin typeface="Carlito"/>
                <a:cs typeface="Carlito"/>
              </a:rPr>
              <a:t>Serial, Longitude,</a:t>
            </a:r>
            <a:r>
              <a:rPr lang="en-ZW" sz="2400" spc="-229" dirty="0">
                <a:solidFill>
                  <a:srgbClr val="404040"/>
                </a:solidFill>
                <a:latin typeface="Carlito"/>
                <a:cs typeface="Carlito"/>
              </a:rPr>
              <a:t> </a:t>
            </a:r>
            <a:r>
              <a:rPr lang="en-ZW" sz="2400" spc="-5" dirty="0">
                <a:solidFill>
                  <a:srgbClr val="404040"/>
                </a:solidFill>
                <a:latin typeface="Carlito"/>
                <a:cs typeface="Carlito"/>
              </a:rPr>
              <a:t>Latitude</a:t>
            </a:r>
            <a:endParaRPr lang="en-ZW" sz="2400" dirty="0">
              <a:latin typeface="Carlito"/>
              <a:cs typeface="Carlito"/>
            </a:endParaRPr>
          </a:p>
          <a:p>
            <a:pPr marL="0" indent="0">
              <a:lnSpc>
                <a:spcPct val="100000"/>
              </a:lnSpc>
              <a:spcBef>
                <a:spcPts val="1105"/>
              </a:spcBef>
              <a:buNone/>
            </a:pPr>
            <a:r>
              <a:rPr lang="en-ZW" sz="2400" u="heavy" dirty="0">
                <a:solidFill>
                  <a:srgbClr val="404040"/>
                </a:solidFill>
                <a:uFill>
                  <a:solidFill>
                    <a:srgbClr val="404040"/>
                  </a:solidFill>
                </a:uFill>
                <a:latin typeface="Carlito"/>
                <a:cs typeface="Carlito"/>
              </a:rPr>
              <a:t>Wikipedia </a:t>
            </a:r>
            <a:r>
              <a:rPr lang="en-ZW" sz="2400" u="heavy" spc="-25" dirty="0" err="1">
                <a:solidFill>
                  <a:srgbClr val="404040"/>
                </a:solidFill>
                <a:uFill>
                  <a:solidFill>
                    <a:srgbClr val="404040"/>
                  </a:solidFill>
                </a:uFill>
                <a:latin typeface="Carlito"/>
                <a:cs typeface="Carlito"/>
              </a:rPr>
              <a:t>Webscrape</a:t>
            </a:r>
            <a:r>
              <a:rPr lang="en-ZW" sz="2400" u="heavy" spc="-25" dirty="0">
                <a:solidFill>
                  <a:srgbClr val="404040"/>
                </a:solidFill>
                <a:uFill>
                  <a:solidFill>
                    <a:srgbClr val="404040"/>
                  </a:solidFill>
                </a:uFill>
                <a:latin typeface="Carlito"/>
                <a:cs typeface="Carlito"/>
              </a:rPr>
              <a:t> Data</a:t>
            </a:r>
            <a:r>
              <a:rPr lang="en-ZW" sz="2400" u="heavy" spc="-125" dirty="0">
                <a:solidFill>
                  <a:srgbClr val="404040"/>
                </a:solidFill>
                <a:uFill>
                  <a:solidFill>
                    <a:srgbClr val="404040"/>
                  </a:solidFill>
                </a:uFill>
                <a:latin typeface="Carlito"/>
                <a:cs typeface="Carlito"/>
              </a:rPr>
              <a:t> </a:t>
            </a:r>
            <a:r>
              <a:rPr lang="en-ZW" sz="2400" u="heavy" spc="-5" dirty="0">
                <a:solidFill>
                  <a:srgbClr val="404040"/>
                </a:solidFill>
                <a:uFill>
                  <a:solidFill>
                    <a:srgbClr val="404040"/>
                  </a:solidFill>
                </a:uFill>
                <a:latin typeface="Carlito"/>
                <a:cs typeface="Carlito"/>
              </a:rPr>
              <a:t>Columns:</a:t>
            </a:r>
            <a:endParaRPr lang="en-ZW" sz="2400" dirty="0">
              <a:latin typeface="Carlito"/>
              <a:cs typeface="Carlito"/>
            </a:endParaRPr>
          </a:p>
          <a:p>
            <a:pPr marL="12700" marR="837565">
              <a:lnSpc>
                <a:spcPts val="2200"/>
              </a:lnSpc>
              <a:spcBef>
                <a:spcPts val="1440"/>
              </a:spcBef>
            </a:pPr>
            <a:r>
              <a:rPr lang="en-ZW" sz="2400" spc="-15" dirty="0">
                <a:solidFill>
                  <a:srgbClr val="404040"/>
                </a:solidFill>
                <a:latin typeface="Carlito"/>
                <a:cs typeface="Carlito"/>
              </a:rPr>
              <a:t>Flight </a:t>
            </a:r>
            <a:r>
              <a:rPr lang="en-ZW" sz="2400" dirty="0">
                <a:solidFill>
                  <a:srgbClr val="404040"/>
                </a:solidFill>
                <a:latin typeface="Carlito"/>
                <a:cs typeface="Carlito"/>
              </a:rPr>
              <a:t>No., </a:t>
            </a:r>
            <a:r>
              <a:rPr lang="en-ZW" sz="2400" spc="-5" dirty="0">
                <a:solidFill>
                  <a:srgbClr val="404040"/>
                </a:solidFill>
                <a:latin typeface="Carlito"/>
                <a:cs typeface="Carlito"/>
              </a:rPr>
              <a:t>Launch </a:t>
            </a:r>
            <a:r>
              <a:rPr lang="en-ZW" sz="2400" spc="-20" dirty="0">
                <a:solidFill>
                  <a:srgbClr val="404040"/>
                </a:solidFill>
                <a:latin typeface="Carlito"/>
                <a:cs typeface="Carlito"/>
              </a:rPr>
              <a:t>site, </a:t>
            </a:r>
            <a:r>
              <a:rPr lang="en-ZW" sz="2400" spc="-25" dirty="0">
                <a:solidFill>
                  <a:srgbClr val="404040"/>
                </a:solidFill>
                <a:latin typeface="Carlito"/>
                <a:cs typeface="Carlito"/>
              </a:rPr>
              <a:t>Payload, </a:t>
            </a:r>
            <a:r>
              <a:rPr lang="en-ZW" sz="2400" spc="-20" dirty="0" err="1">
                <a:solidFill>
                  <a:srgbClr val="404040"/>
                </a:solidFill>
                <a:latin typeface="Carlito"/>
                <a:cs typeface="Carlito"/>
              </a:rPr>
              <a:t>PayloadMass</a:t>
            </a:r>
            <a:r>
              <a:rPr lang="en-ZW" sz="2400" spc="-20" dirty="0">
                <a:solidFill>
                  <a:srgbClr val="404040"/>
                </a:solidFill>
                <a:latin typeface="Carlito"/>
                <a:cs typeface="Carlito"/>
              </a:rPr>
              <a:t>, </a:t>
            </a:r>
            <a:r>
              <a:rPr lang="en-ZW" sz="2400" spc="-5" dirty="0">
                <a:solidFill>
                  <a:srgbClr val="404040"/>
                </a:solidFill>
                <a:latin typeface="Carlito"/>
                <a:cs typeface="Carlito"/>
              </a:rPr>
              <a:t>Orbit, </a:t>
            </a:r>
            <a:r>
              <a:rPr lang="en-ZW" sz="2400" spc="-60" dirty="0">
                <a:solidFill>
                  <a:srgbClr val="404040"/>
                </a:solidFill>
                <a:latin typeface="Carlito"/>
                <a:cs typeface="Carlito"/>
              </a:rPr>
              <a:t>Customer, </a:t>
            </a:r>
            <a:r>
              <a:rPr lang="en-ZW" sz="2400" spc="-5" dirty="0">
                <a:solidFill>
                  <a:srgbClr val="404040"/>
                </a:solidFill>
                <a:latin typeface="Carlito"/>
                <a:cs typeface="Carlito"/>
              </a:rPr>
              <a:t>Launch </a:t>
            </a:r>
            <a:r>
              <a:rPr lang="en-ZW" sz="2400" spc="-15" dirty="0">
                <a:solidFill>
                  <a:srgbClr val="404040"/>
                </a:solidFill>
                <a:latin typeface="Carlito"/>
                <a:cs typeface="Carlito"/>
              </a:rPr>
              <a:t>outcome, </a:t>
            </a:r>
            <a:r>
              <a:rPr lang="en-ZW" sz="2400" spc="-45" dirty="0">
                <a:solidFill>
                  <a:srgbClr val="404040"/>
                </a:solidFill>
                <a:latin typeface="Carlito"/>
                <a:cs typeface="Carlito"/>
              </a:rPr>
              <a:t>Version  </a:t>
            </a:r>
            <a:r>
              <a:rPr lang="en-ZW" sz="2400" spc="-60" dirty="0">
                <a:solidFill>
                  <a:srgbClr val="404040"/>
                </a:solidFill>
                <a:latin typeface="Carlito"/>
                <a:cs typeface="Carlito"/>
              </a:rPr>
              <a:t>Booster, </a:t>
            </a:r>
            <a:r>
              <a:rPr lang="en-ZW" sz="2400" spc="-20" dirty="0">
                <a:solidFill>
                  <a:srgbClr val="404040"/>
                </a:solidFill>
                <a:latin typeface="Carlito"/>
                <a:cs typeface="Carlito"/>
              </a:rPr>
              <a:t>Booster </a:t>
            </a:r>
            <a:r>
              <a:rPr lang="en-ZW" sz="2400" dirty="0">
                <a:solidFill>
                  <a:srgbClr val="404040"/>
                </a:solidFill>
                <a:latin typeface="Carlito"/>
                <a:cs typeface="Carlito"/>
              </a:rPr>
              <a:t>landing, </a:t>
            </a:r>
            <a:r>
              <a:rPr lang="en-ZW" sz="2400" spc="-20" dirty="0">
                <a:solidFill>
                  <a:srgbClr val="404040"/>
                </a:solidFill>
                <a:latin typeface="Carlito"/>
                <a:cs typeface="Carlito"/>
              </a:rPr>
              <a:t>Date,</a:t>
            </a:r>
            <a:r>
              <a:rPr lang="en-ZW" sz="2400" spc="40" dirty="0">
                <a:solidFill>
                  <a:srgbClr val="404040"/>
                </a:solidFill>
                <a:latin typeface="Carlito"/>
                <a:cs typeface="Carlito"/>
              </a:rPr>
              <a:t> </a:t>
            </a:r>
            <a:r>
              <a:rPr lang="en-ZW" sz="2400" spc="-5" dirty="0">
                <a:solidFill>
                  <a:srgbClr val="404040"/>
                </a:solidFill>
                <a:latin typeface="Carlito"/>
                <a:cs typeface="Carlito"/>
              </a:rPr>
              <a:t>Time</a:t>
            </a:r>
            <a:endParaRPr lang="en-ZW" sz="2400" dirty="0">
              <a:latin typeface="Carlito"/>
              <a:cs typeface="Carlito"/>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github.com/simbaTmotsi/Applied-Data-Science-Capstone/blob/main/Introduction/Data%20Collection%20Api%20.ipynb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object 6"/>
          <p:cNvSpPr/>
          <p:nvPr/>
        </p:nvSpPr>
        <p:spPr>
          <a:xfrm>
            <a:off x="6316341" y="2624281"/>
            <a:ext cx="237744" cy="1389888"/>
          </a:xfrm>
          <a:prstGeom prst="rect">
            <a:avLst/>
          </a:prstGeom>
          <a:blipFill>
            <a:blip r:embed="rId4" cstate="print"/>
            <a:stretch>
              <a:fillRect/>
            </a:stretch>
          </a:blipFill>
        </p:spPr>
        <p:txBody>
          <a:bodyPr wrap="square" lIns="0" tIns="0" rIns="0" bIns="0" rtlCol="0"/>
          <a:lstStyle/>
          <a:p>
            <a:endParaRPr/>
          </a:p>
        </p:txBody>
      </p:sp>
      <p:grpSp>
        <p:nvGrpSpPr>
          <p:cNvPr id="8" name="object 7"/>
          <p:cNvGrpSpPr/>
          <p:nvPr/>
        </p:nvGrpSpPr>
        <p:grpSpPr>
          <a:xfrm>
            <a:off x="6035924" y="2348438"/>
            <a:ext cx="1851660" cy="1607820"/>
            <a:chOff x="4782311" y="1478280"/>
            <a:chExt cx="1851660" cy="1607820"/>
          </a:xfrm>
        </p:grpSpPr>
        <p:sp>
          <p:nvSpPr>
            <p:cNvPr id="9" name="object 8"/>
            <p:cNvSpPr/>
            <p:nvPr/>
          </p:nvSpPr>
          <p:spPr>
            <a:xfrm>
              <a:off x="5084063" y="1766316"/>
              <a:ext cx="158496" cy="1319784"/>
            </a:xfrm>
            <a:prstGeom prst="rect">
              <a:avLst/>
            </a:prstGeom>
            <a:blipFill>
              <a:blip r:embed="rId5" cstate="print"/>
              <a:stretch>
                <a:fillRect/>
              </a:stretch>
            </a:blipFill>
          </p:spPr>
          <p:txBody>
            <a:bodyPr wrap="square" lIns="0" tIns="0" rIns="0" bIns="0" rtlCol="0"/>
            <a:lstStyle/>
            <a:p>
              <a:endParaRPr/>
            </a:p>
          </p:txBody>
        </p:sp>
        <p:sp>
          <p:nvSpPr>
            <p:cNvPr id="10" name="object 9"/>
            <p:cNvSpPr/>
            <p:nvPr/>
          </p:nvSpPr>
          <p:spPr>
            <a:xfrm>
              <a:off x="4782311" y="1478280"/>
              <a:ext cx="1851660" cy="1143000"/>
            </a:xfrm>
            <a:prstGeom prst="rect">
              <a:avLst/>
            </a:prstGeom>
            <a:blipFill>
              <a:blip r:embed="rId6" cstate="print"/>
              <a:stretch>
                <a:fillRect/>
              </a:stretch>
            </a:blipFill>
          </p:spPr>
          <p:txBody>
            <a:bodyPr wrap="square" lIns="0" tIns="0" rIns="0" bIns="0" rtlCol="0"/>
            <a:lstStyle/>
            <a:p>
              <a:endParaRPr/>
            </a:p>
          </p:txBody>
        </p:sp>
        <p:sp>
          <p:nvSpPr>
            <p:cNvPr id="11" name="object 10"/>
            <p:cNvSpPr/>
            <p:nvPr/>
          </p:nvSpPr>
          <p:spPr>
            <a:xfrm>
              <a:off x="4888991" y="1719072"/>
              <a:ext cx="1677923" cy="696467"/>
            </a:xfrm>
            <a:prstGeom prst="rect">
              <a:avLst/>
            </a:prstGeom>
            <a:blipFill>
              <a:blip r:embed="rId7" cstate="print"/>
              <a:stretch>
                <a:fillRect/>
              </a:stretch>
            </a:blipFill>
          </p:spPr>
          <p:txBody>
            <a:bodyPr wrap="square" lIns="0" tIns="0" rIns="0" bIns="0" rtlCol="0"/>
            <a:lstStyle/>
            <a:p>
              <a:endParaRPr/>
            </a:p>
          </p:txBody>
        </p:sp>
        <p:sp>
          <p:nvSpPr>
            <p:cNvPr id="12" name="object 11"/>
            <p:cNvSpPr/>
            <p:nvPr/>
          </p:nvSpPr>
          <p:spPr>
            <a:xfrm>
              <a:off x="4803647" y="1499616"/>
              <a:ext cx="1772411" cy="1063752"/>
            </a:xfrm>
            <a:prstGeom prst="rect">
              <a:avLst/>
            </a:prstGeom>
            <a:solidFill>
              <a:schemeClr val="accent1"/>
            </a:solidFill>
          </p:spPr>
          <p:txBody>
            <a:bodyPr wrap="square" lIns="0" tIns="0" rIns="0" bIns="0" rtlCol="0"/>
            <a:lstStyle/>
            <a:p>
              <a:endParaRPr/>
            </a:p>
          </p:txBody>
        </p:sp>
      </p:grpSp>
      <p:sp>
        <p:nvSpPr>
          <p:cNvPr id="13" name="object 12"/>
          <p:cNvSpPr txBox="1"/>
          <p:nvPr/>
        </p:nvSpPr>
        <p:spPr>
          <a:xfrm>
            <a:off x="6269478" y="2636219"/>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14" name="object 13"/>
          <p:cNvGrpSpPr/>
          <p:nvPr/>
        </p:nvGrpSpPr>
        <p:grpSpPr>
          <a:xfrm>
            <a:off x="6035924" y="3677365"/>
            <a:ext cx="1851660" cy="1666239"/>
            <a:chOff x="4782311" y="2807207"/>
            <a:chExt cx="1851660" cy="1666239"/>
          </a:xfrm>
        </p:grpSpPr>
        <p:sp>
          <p:nvSpPr>
            <p:cNvPr id="15" name="object 14"/>
            <p:cNvSpPr/>
            <p:nvPr/>
          </p:nvSpPr>
          <p:spPr>
            <a:xfrm>
              <a:off x="5062727" y="3073907"/>
              <a:ext cx="237744" cy="1399032"/>
            </a:xfrm>
            <a:prstGeom prst="rect">
              <a:avLst/>
            </a:prstGeom>
            <a:blipFill>
              <a:blip r:embed="rId8" cstate="print"/>
              <a:stretch>
                <a:fillRect/>
              </a:stretch>
            </a:blipFill>
          </p:spPr>
          <p:txBody>
            <a:bodyPr wrap="square" lIns="0" tIns="0" rIns="0" bIns="0" rtlCol="0"/>
            <a:lstStyle/>
            <a:p>
              <a:endParaRPr/>
            </a:p>
          </p:txBody>
        </p:sp>
        <p:sp>
          <p:nvSpPr>
            <p:cNvPr id="16" name="object 15"/>
            <p:cNvSpPr/>
            <p:nvPr/>
          </p:nvSpPr>
          <p:spPr>
            <a:xfrm>
              <a:off x="5084063" y="3095243"/>
              <a:ext cx="158496" cy="1319784"/>
            </a:xfrm>
            <a:prstGeom prst="rect">
              <a:avLst/>
            </a:prstGeom>
            <a:blipFill>
              <a:blip r:embed="rId5" cstate="print"/>
              <a:stretch>
                <a:fillRect/>
              </a:stretch>
            </a:blipFill>
          </p:spPr>
          <p:txBody>
            <a:bodyPr wrap="square" lIns="0" tIns="0" rIns="0" bIns="0" rtlCol="0"/>
            <a:lstStyle/>
            <a:p>
              <a:endParaRPr/>
            </a:p>
          </p:txBody>
        </p:sp>
        <p:sp>
          <p:nvSpPr>
            <p:cNvPr id="17" name="object 16"/>
            <p:cNvSpPr/>
            <p:nvPr/>
          </p:nvSpPr>
          <p:spPr>
            <a:xfrm>
              <a:off x="4782311" y="2807207"/>
              <a:ext cx="1851660" cy="1143000"/>
            </a:xfrm>
            <a:prstGeom prst="rect">
              <a:avLst/>
            </a:prstGeom>
            <a:blipFill>
              <a:blip r:embed="rId6" cstate="print"/>
              <a:stretch>
                <a:fillRect/>
              </a:stretch>
            </a:blipFill>
          </p:spPr>
          <p:txBody>
            <a:bodyPr wrap="square" lIns="0" tIns="0" rIns="0" bIns="0" rtlCol="0"/>
            <a:lstStyle/>
            <a:p>
              <a:endParaRPr/>
            </a:p>
          </p:txBody>
        </p:sp>
        <p:sp>
          <p:nvSpPr>
            <p:cNvPr id="18" name="object 17"/>
            <p:cNvSpPr/>
            <p:nvPr/>
          </p:nvSpPr>
          <p:spPr>
            <a:xfrm>
              <a:off x="4888991" y="2839211"/>
              <a:ext cx="1677923" cy="1115568"/>
            </a:xfrm>
            <a:prstGeom prst="rect">
              <a:avLst/>
            </a:prstGeom>
            <a:blipFill>
              <a:blip r:embed="rId9" cstate="print"/>
              <a:stretch>
                <a:fillRect/>
              </a:stretch>
            </a:blipFill>
          </p:spPr>
          <p:txBody>
            <a:bodyPr wrap="square" lIns="0" tIns="0" rIns="0" bIns="0" rtlCol="0"/>
            <a:lstStyle/>
            <a:p>
              <a:endParaRPr/>
            </a:p>
          </p:txBody>
        </p:sp>
        <p:sp>
          <p:nvSpPr>
            <p:cNvPr id="19" name="object 18"/>
            <p:cNvSpPr/>
            <p:nvPr/>
          </p:nvSpPr>
          <p:spPr>
            <a:xfrm>
              <a:off x="4803647" y="2828543"/>
              <a:ext cx="1772411" cy="1063752"/>
            </a:xfrm>
            <a:prstGeom prst="rect">
              <a:avLst/>
            </a:prstGeom>
            <a:solidFill>
              <a:schemeClr val="accent1"/>
            </a:solidFill>
          </p:spPr>
          <p:txBody>
            <a:bodyPr wrap="square" lIns="0" tIns="0" rIns="0" bIns="0" rtlCol="0"/>
            <a:lstStyle/>
            <a:p>
              <a:endParaRPr/>
            </a:p>
          </p:txBody>
        </p:sp>
      </p:grpSp>
      <p:sp>
        <p:nvSpPr>
          <p:cNvPr id="20" name="object 19"/>
          <p:cNvSpPr txBox="1"/>
          <p:nvPr/>
        </p:nvSpPr>
        <p:spPr>
          <a:xfrm>
            <a:off x="6035924" y="3756741"/>
            <a:ext cx="1566419"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grpSp>
        <p:nvGrpSpPr>
          <p:cNvPr id="21" name="object 20"/>
          <p:cNvGrpSpPr/>
          <p:nvPr/>
        </p:nvGrpSpPr>
        <p:grpSpPr>
          <a:xfrm>
            <a:off x="6035924" y="5007817"/>
            <a:ext cx="2790825" cy="1141730"/>
            <a:chOff x="4782311" y="4137659"/>
            <a:chExt cx="2790825" cy="1141730"/>
          </a:xfrm>
        </p:grpSpPr>
        <p:sp>
          <p:nvSpPr>
            <p:cNvPr id="22" name="object 21"/>
            <p:cNvSpPr/>
            <p:nvPr/>
          </p:nvSpPr>
          <p:spPr>
            <a:xfrm>
              <a:off x="5146547" y="4319015"/>
              <a:ext cx="2426207" cy="239268"/>
            </a:xfrm>
            <a:prstGeom prst="rect">
              <a:avLst/>
            </a:prstGeom>
            <a:blipFill>
              <a:blip r:embed="rId10" cstate="print"/>
              <a:stretch>
                <a:fillRect/>
              </a:stretch>
            </a:blipFill>
          </p:spPr>
          <p:txBody>
            <a:bodyPr wrap="square" lIns="0" tIns="0" rIns="0" bIns="0" rtlCol="0"/>
            <a:lstStyle/>
            <a:p>
              <a:endParaRPr/>
            </a:p>
          </p:txBody>
        </p:sp>
        <p:sp>
          <p:nvSpPr>
            <p:cNvPr id="23" name="object 22"/>
            <p:cNvSpPr/>
            <p:nvPr/>
          </p:nvSpPr>
          <p:spPr>
            <a:xfrm>
              <a:off x="5167883" y="4340351"/>
              <a:ext cx="2346960" cy="160019"/>
            </a:xfrm>
            <a:prstGeom prst="rect">
              <a:avLst/>
            </a:prstGeom>
            <a:blipFill>
              <a:blip r:embed="rId11" cstate="print"/>
              <a:stretch>
                <a:fillRect/>
              </a:stretch>
            </a:blipFill>
          </p:spPr>
          <p:txBody>
            <a:bodyPr wrap="square" lIns="0" tIns="0" rIns="0" bIns="0" rtlCol="0"/>
            <a:lstStyle/>
            <a:p>
              <a:endParaRPr/>
            </a:p>
          </p:txBody>
        </p:sp>
        <p:sp>
          <p:nvSpPr>
            <p:cNvPr id="24" name="object 23"/>
            <p:cNvSpPr/>
            <p:nvPr/>
          </p:nvSpPr>
          <p:spPr>
            <a:xfrm>
              <a:off x="4782311" y="4137659"/>
              <a:ext cx="1851660" cy="1141476"/>
            </a:xfrm>
            <a:prstGeom prst="rect">
              <a:avLst/>
            </a:prstGeom>
            <a:blipFill>
              <a:blip r:embed="rId12" cstate="print"/>
              <a:stretch>
                <a:fillRect/>
              </a:stretch>
            </a:blipFill>
          </p:spPr>
          <p:txBody>
            <a:bodyPr wrap="square" lIns="0" tIns="0" rIns="0" bIns="0" rtlCol="0"/>
            <a:lstStyle/>
            <a:p>
              <a:endParaRPr/>
            </a:p>
          </p:txBody>
        </p:sp>
        <p:sp>
          <p:nvSpPr>
            <p:cNvPr id="25" name="object 24"/>
            <p:cNvSpPr/>
            <p:nvPr/>
          </p:nvSpPr>
          <p:spPr>
            <a:xfrm>
              <a:off x="4850891" y="4273295"/>
              <a:ext cx="1755648" cy="905256"/>
            </a:xfrm>
            <a:prstGeom prst="rect">
              <a:avLst/>
            </a:prstGeom>
            <a:blipFill>
              <a:blip r:embed="rId13" cstate="print"/>
              <a:stretch>
                <a:fillRect/>
              </a:stretch>
            </a:blipFill>
          </p:spPr>
          <p:txBody>
            <a:bodyPr wrap="square" lIns="0" tIns="0" rIns="0" bIns="0" rtlCol="0"/>
            <a:lstStyle/>
            <a:p>
              <a:endParaRPr/>
            </a:p>
          </p:txBody>
        </p:sp>
        <p:sp>
          <p:nvSpPr>
            <p:cNvPr id="26" name="object 25"/>
            <p:cNvSpPr/>
            <p:nvPr/>
          </p:nvSpPr>
          <p:spPr>
            <a:xfrm>
              <a:off x="4803647" y="4158995"/>
              <a:ext cx="1772411" cy="1062227"/>
            </a:xfrm>
            <a:prstGeom prst="rect">
              <a:avLst/>
            </a:prstGeom>
            <a:solidFill>
              <a:schemeClr val="accent1"/>
            </a:solidFill>
          </p:spPr>
          <p:txBody>
            <a:bodyPr wrap="square" lIns="0" tIns="0" rIns="0" bIns="0" rtlCol="0"/>
            <a:lstStyle/>
            <a:p>
              <a:endParaRPr/>
            </a:p>
          </p:txBody>
        </p:sp>
      </p:grpSp>
      <p:sp>
        <p:nvSpPr>
          <p:cNvPr id="27" name="object 26"/>
          <p:cNvSpPr txBox="1"/>
          <p:nvPr/>
        </p:nvSpPr>
        <p:spPr>
          <a:xfrm>
            <a:off x="6231378" y="5191078"/>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28" name="object 27"/>
          <p:cNvGrpSpPr/>
          <p:nvPr/>
        </p:nvGrpSpPr>
        <p:grpSpPr>
          <a:xfrm>
            <a:off x="8393553" y="3944065"/>
            <a:ext cx="1859280" cy="2205355"/>
            <a:chOff x="7139940" y="3073907"/>
            <a:chExt cx="1859280" cy="2205355"/>
          </a:xfrm>
        </p:grpSpPr>
        <p:sp>
          <p:nvSpPr>
            <p:cNvPr id="29" name="object 28"/>
            <p:cNvSpPr/>
            <p:nvPr/>
          </p:nvSpPr>
          <p:spPr>
            <a:xfrm>
              <a:off x="7418832" y="3073907"/>
              <a:ext cx="239268" cy="1399032"/>
            </a:xfrm>
            <a:prstGeom prst="rect">
              <a:avLst/>
            </a:prstGeom>
            <a:blipFill>
              <a:blip r:embed="rId14" cstate="print"/>
              <a:stretch>
                <a:fillRect/>
              </a:stretch>
            </a:blipFill>
          </p:spPr>
          <p:txBody>
            <a:bodyPr wrap="square" lIns="0" tIns="0" rIns="0" bIns="0" rtlCol="0"/>
            <a:lstStyle/>
            <a:p>
              <a:endParaRPr/>
            </a:p>
          </p:txBody>
        </p:sp>
        <p:sp>
          <p:nvSpPr>
            <p:cNvPr id="30" name="object 29"/>
            <p:cNvSpPr/>
            <p:nvPr/>
          </p:nvSpPr>
          <p:spPr>
            <a:xfrm>
              <a:off x="7440168" y="3095243"/>
              <a:ext cx="160020" cy="1319784"/>
            </a:xfrm>
            <a:prstGeom prst="rect">
              <a:avLst/>
            </a:prstGeom>
            <a:blipFill>
              <a:blip r:embed="rId15" cstate="print"/>
              <a:stretch>
                <a:fillRect/>
              </a:stretch>
            </a:blipFill>
          </p:spPr>
          <p:txBody>
            <a:bodyPr wrap="square" lIns="0" tIns="0" rIns="0" bIns="0" rtlCol="0"/>
            <a:lstStyle/>
            <a:p>
              <a:endParaRPr/>
            </a:p>
          </p:txBody>
        </p:sp>
        <p:sp>
          <p:nvSpPr>
            <p:cNvPr id="31" name="object 30"/>
            <p:cNvSpPr/>
            <p:nvPr/>
          </p:nvSpPr>
          <p:spPr>
            <a:xfrm>
              <a:off x="7139940" y="4137659"/>
              <a:ext cx="1851659" cy="1141476"/>
            </a:xfrm>
            <a:prstGeom prst="rect">
              <a:avLst/>
            </a:prstGeom>
            <a:blipFill>
              <a:blip r:embed="rId12" cstate="print"/>
              <a:stretch>
                <a:fillRect/>
              </a:stretch>
            </a:blipFill>
          </p:spPr>
          <p:txBody>
            <a:bodyPr wrap="square" lIns="0" tIns="0" rIns="0" bIns="0" rtlCol="0"/>
            <a:lstStyle/>
            <a:p>
              <a:endParaRPr/>
            </a:p>
          </p:txBody>
        </p:sp>
        <p:sp>
          <p:nvSpPr>
            <p:cNvPr id="32" name="object 31"/>
            <p:cNvSpPr/>
            <p:nvPr/>
          </p:nvSpPr>
          <p:spPr>
            <a:xfrm>
              <a:off x="7173468" y="4378451"/>
              <a:ext cx="1825752" cy="694944"/>
            </a:xfrm>
            <a:prstGeom prst="rect">
              <a:avLst/>
            </a:prstGeom>
            <a:blipFill>
              <a:blip r:embed="rId16" cstate="print"/>
              <a:stretch>
                <a:fillRect/>
              </a:stretch>
            </a:blipFill>
          </p:spPr>
          <p:txBody>
            <a:bodyPr wrap="square" lIns="0" tIns="0" rIns="0" bIns="0" rtlCol="0"/>
            <a:lstStyle/>
            <a:p>
              <a:endParaRPr/>
            </a:p>
          </p:txBody>
        </p:sp>
        <p:sp>
          <p:nvSpPr>
            <p:cNvPr id="33" name="object 32"/>
            <p:cNvSpPr/>
            <p:nvPr/>
          </p:nvSpPr>
          <p:spPr>
            <a:xfrm>
              <a:off x="7161276" y="4158995"/>
              <a:ext cx="1772412" cy="1062227"/>
            </a:xfrm>
            <a:prstGeom prst="rect">
              <a:avLst/>
            </a:prstGeom>
            <a:solidFill>
              <a:schemeClr val="accent1"/>
            </a:solidFill>
          </p:spPr>
          <p:txBody>
            <a:bodyPr wrap="square" lIns="0" tIns="0" rIns="0" bIns="0" rtlCol="0"/>
            <a:lstStyle/>
            <a:p>
              <a:endParaRPr/>
            </a:p>
          </p:txBody>
        </p:sp>
      </p:grpSp>
      <p:sp>
        <p:nvSpPr>
          <p:cNvPr id="34" name="object 33"/>
          <p:cNvSpPr txBox="1"/>
          <p:nvPr/>
        </p:nvSpPr>
        <p:spPr>
          <a:xfrm>
            <a:off x="8554334" y="5295600"/>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35" name="object 34"/>
          <p:cNvGrpSpPr/>
          <p:nvPr/>
        </p:nvGrpSpPr>
        <p:grpSpPr>
          <a:xfrm>
            <a:off x="8393553" y="2615137"/>
            <a:ext cx="1868805" cy="2205355"/>
            <a:chOff x="7139940" y="1744979"/>
            <a:chExt cx="1868805" cy="2205355"/>
          </a:xfrm>
        </p:grpSpPr>
        <p:sp>
          <p:nvSpPr>
            <p:cNvPr id="36" name="object 35"/>
            <p:cNvSpPr/>
            <p:nvPr/>
          </p:nvSpPr>
          <p:spPr>
            <a:xfrm>
              <a:off x="7418832" y="1744979"/>
              <a:ext cx="239268" cy="1399032"/>
            </a:xfrm>
            <a:prstGeom prst="rect">
              <a:avLst/>
            </a:prstGeom>
            <a:blipFill>
              <a:blip r:embed="rId14" cstate="print"/>
              <a:stretch>
                <a:fillRect/>
              </a:stretch>
            </a:blipFill>
          </p:spPr>
          <p:txBody>
            <a:bodyPr wrap="square" lIns="0" tIns="0" rIns="0" bIns="0" rtlCol="0"/>
            <a:lstStyle/>
            <a:p>
              <a:endParaRPr/>
            </a:p>
          </p:txBody>
        </p:sp>
        <p:sp>
          <p:nvSpPr>
            <p:cNvPr id="37" name="object 36"/>
            <p:cNvSpPr/>
            <p:nvPr/>
          </p:nvSpPr>
          <p:spPr>
            <a:xfrm>
              <a:off x="7440168" y="1766315"/>
              <a:ext cx="160020" cy="1319784"/>
            </a:xfrm>
            <a:prstGeom prst="rect">
              <a:avLst/>
            </a:prstGeom>
            <a:blipFill>
              <a:blip r:embed="rId15" cstate="print"/>
              <a:stretch>
                <a:fillRect/>
              </a:stretch>
            </a:blipFill>
          </p:spPr>
          <p:txBody>
            <a:bodyPr wrap="square" lIns="0" tIns="0" rIns="0" bIns="0" rtlCol="0"/>
            <a:lstStyle/>
            <a:p>
              <a:endParaRPr/>
            </a:p>
          </p:txBody>
        </p:sp>
        <p:sp>
          <p:nvSpPr>
            <p:cNvPr id="38" name="object 37"/>
            <p:cNvSpPr/>
            <p:nvPr/>
          </p:nvSpPr>
          <p:spPr>
            <a:xfrm>
              <a:off x="7139940" y="2807207"/>
              <a:ext cx="1851659" cy="1143000"/>
            </a:xfrm>
            <a:prstGeom prst="rect">
              <a:avLst/>
            </a:prstGeom>
            <a:blipFill>
              <a:blip r:embed="rId6" cstate="print"/>
              <a:stretch>
                <a:fillRect/>
              </a:stretch>
            </a:blipFill>
          </p:spPr>
          <p:txBody>
            <a:bodyPr wrap="square" lIns="0" tIns="0" rIns="0" bIns="0" rtlCol="0"/>
            <a:lstStyle/>
            <a:p>
              <a:endParaRPr/>
            </a:p>
          </p:txBody>
        </p:sp>
        <p:sp>
          <p:nvSpPr>
            <p:cNvPr id="39" name="object 38"/>
            <p:cNvSpPr/>
            <p:nvPr/>
          </p:nvSpPr>
          <p:spPr>
            <a:xfrm>
              <a:off x="7164324" y="3047999"/>
              <a:ext cx="1844039" cy="696468"/>
            </a:xfrm>
            <a:prstGeom prst="rect">
              <a:avLst/>
            </a:prstGeom>
            <a:blipFill>
              <a:blip r:embed="rId17" cstate="print"/>
              <a:stretch>
                <a:fillRect/>
              </a:stretch>
            </a:blipFill>
          </p:spPr>
          <p:txBody>
            <a:bodyPr wrap="square" lIns="0" tIns="0" rIns="0" bIns="0" rtlCol="0"/>
            <a:lstStyle/>
            <a:p>
              <a:endParaRPr/>
            </a:p>
          </p:txBody>
        </p:sp>
        <p:sp>
          <p:nvSpPr>
            <p:cNvPr id="40" name="object 39"/>
            <p:cNvSpPr/>
            <p:nvPr/>
          </p:nvSpPr>
          <p:spPr>
            <a:xfrm>
              <a:off x="7161276" y="2828543"/>
              <a:ext cx="1772412" cy="1063752"/>
            </a:xfrm>
            <a:prstGeom prst="rect">
              <a:avLst/>
            </a:prstGeom>
            <a:solidFill>
              <a:schemeClr val="accent1"/>
            </a:solidFill>
          </p:spPr>
          <p:txBody>
            <a:bodyPr wrap="square" lIns="0" tIns="0" rIns="0" bIns="0" rtlCol="0"/>
            <a:lstStyle/>
            <a:p>
              <a:endParaRPr/>
            </a:p>
          </p:txBody>
        </p:sp>
      </p:grpSp>
      <p:sp>
        <p:nvSpPr>
          <p:cNvPr id="41" name="object 40"/>
          <p:cNvSpPr txBox="1"/>
          <p:nvPr/>
        </p:nvSpPr>
        <p:spPr>
          <a:xfrm>
            <a:off x="8545191" y="3966163"/>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42" name="object 41"/>
          <p:cNvGrpSpPr/>
          <p:nvPr/>
        </p:nvGrpSpPr>
        <p:grpSpPr>
          <a:xfrm>
            <a:off x="8393553" y="2348438"/>
            <a:ext cx="2790825" cy="1143000"/>
            <a:chOff x="7139940" y="1478280"/>
            <a:chExt cx="2790825" cy="1143000"/>
          </a:xfrm>
        </p:grpSpPr>
        <p:sp>
          <p:nvSpPr>
            <p:cNvPr id="43" name="object 42"/>
            <p:cNvSpPr/>
            <p:nvPr/>
          </p:nvSpPr>
          <p:spPr>
            <a:xfrm>
              <a:off x="7504176" y="1661160"/>
              <a:ext cx="2426207" cy="237744"/>
            </a:xfrm>
            <a:prstGeom prst="rect">
              <a:avLst/>
            </a:prstGeom>
            <a:blipFill>
              <a:blip r:embed="rId18" cstate="print"/>
              <a:stretch>
                <a:fillRect/>
              </a:stretch>
            </a:blipFill>
          </p:spPr>
          <p:txBody>
            <a:bodyPr wrap="square" lIns="0" tIns="0" rIns="0" bIns="0" rtlCol="0"/>
            <a:lstStyle/>
            <a:p>
              <a:endParaRPr/>
            </a:p>
          </p:txBody>
        </p:sp>
        <p:sp>
          <p:nvSpPr>
            <p:cNvPr id="44" name="object 43"/>
            <p:cNvSpPr/>
            <p:nvPr/>
          </p:nvSpPr>
          <p:spPr>
            <a:xfrm>
              <a:off x="7525512" y="1682496"/>
              <a:ext cx="2346959" cy="158496"/>
            </a:xfrm>
            <a:prstGeom prst="rect">
              <a:avLst/>
            </a:prstGeom>
            <a:blipFill>
              <a:blip r:embed="rId19" cstate="print"/>
              <a:stretch>
                <a:fillRect/>
              </a:stretch>
            </a:blipFill>
          </p:spPr>
          <p:txBody>
            <a:bodyPr wrap="square" lIns="0" tIns="0" rIns="0" bIns="0" rtlCol="0"/>
            <a:lstStyle/>
            <a:p>
              <a:endParaRPr/>
            </a:p>
          </p:txBody>
        </p:sp>
        <p:sp>
          <p:nvSpPr>
            <p:cNvPr id="45" name="object 44"/>
            <p:cNvSpPr/>
            <p:nvPr/>
          </p:nvSpPr>
          <p:spPr>
            <a:xfrm>
              <a:off x="7139940" y="1478280"/>
              <a:ext cx="1851659" cy="1143000"/>
            </a:xfrm>
            <a:prstGeom prst="rect">
              <a:avLst/>
            </a:prstGeom>
            <a:blipFill>
              <a:blip r:embed="rId6" cstate="print"/>
              <a:stretch>
                <a:fillRect/>
              </a:stretch>
            </a:blipFill>
          </p:spPr>
          <p:txBody>
            <a:bodyPr wrap="square" lIns="0" tIns="0" rIns="0" bIns="0" rtlCol="0"/>
            <a:lstStyle/>
            <a:p>
              <a:endParaRPr/>
            </a:p>
          </p:txBody>
        </p:sp>
        <p:sp>
          <p:nvSpPr>
            <p:cNvPr id="46" name="object 45"/>
            <p:cNvSpPr/>
            <p:nvPr/>
          </p:nvSpPr>
          <p:spPr>
            <a:xfrm>
              <a:off x="7226808" y="1615440"/>
              <a:ext cx="1717548" cy="903731"/>
            </a:xfrm>
            <a:prstGeom prst="rect">
              <a:avLst/>
            </a:prstGeom>
            <a:blipFill>
              <a:blip r:embed="rId20" cstate="print"/>
              <a:stretch>
                <a:fillRect/>
              </a:stretch>
            </a:blipFill>
          </p:spPr>
          <p:txBody>
            <a:bodyPr wrap="square" lIns="0" tIns="0" rIns="0" bIns="0" rtlCol="0"/>
            <a:lstStyle/>
            <a:p>
              <a:endParaRPr/>
            </a:p>
          </p:txBody>
        </p:sp>
        <p:sp>
          <p:nvSpPr>
            <p:cNvPr id="47" name="object 46"/>
            <p:cNvSpPr/>
            <p:nvPr/>
          </p:nvSpPr>
          <p:spPr>
            <a:xfrm>
              <a:off x="7161276" y="1499616"/>
              <a:ext cx="1772412" cy="1063752"/>
            </a:xfrm>
            <a:prstGeom prst="rect">
              <a:avLst/>
            </a:prstGeom>
            <a:solidFill>
              <a:schemeClr val="accent1"/>
            </a:solidFill>
          </p:spPr>
          <p:txBody>
            <a:bodyPr wrap="square" lIns="0" tIns="0" rIns="0" bIns="0" rtlCol="0"/>
            <a:lstStyle/>
            <a:p>
              <a:endParaRPr/>
            </a:p>
          </p:txBody>
        </p:sp>
      </p:grpSp>
      <p:sp>
        <p:nvSpPr>
          <p:cNvPr id="48" name="object 47"/>
          <p:cNvSpPr txBox="1">
            <a:spLocks/>
          </p:cNvSpPr>
          <p:nvPr/>
        </p:nvSpPr>
        <p:spPr>
          <a:xfrm>
            <a:off x="8607674" y="2531063"/>
            <a:ext cx="1373505" cy="673100"/>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smtClean="0">
                <a:solidFill>
                  <a:srgbClr val="FFFFFF"/>
                </a:solidFill>
                <a:latin typeface="Carlito"/>
                <a:cs typeface="Carlito"/>
              </a:rPr>
              <a:t>Filter </a:t>
            </a:r>
            <a:r>
              <a:rPr lang="en-US" sz="1500" spc="-10" smtClean="0">
                <a:solidFill>
                  <a:srgbClr val="FFFFFF"/>
                </a:solidFill>
                <a:latin typeface="Carlito"/>
                <a:cs typeface="Carlito"/>
              </a:rPr>
              <a:t>data to</a:t>
            </a:r>
            <a:r>
              <a:rPr lang="en-US" sz="1500" spc="-204" smtClean="0">
                <a:solidFill>
                  <a:srgbClr val="FFFFFF"/>
                </a:solidFill>
                <a:latin typeface="Carlito"/>
                <a:cs typeface="Carlito"/>
              </a:rPr>
              <a:t> </a:t>
            </a:r>
            <a:r>
              <a:rPr lang="en-US" sz="1500" spc="-5" smtClean="0">
                <a:solidFill>
                  <a:srgbClr val="FFFFFF"/>
                </a:solidFill>
                <a:latin typeface="Carlito"/>
                <a:cs typeface="Carlito"/>
              </a:rPr>
              <a:t>only  </a:t>
            </a:r>
            <a:r>
              <a:rPr lang="en-US" sz="1500" smtClean="0">
                <a:solidFill>
                  <a:srgbClr val="FFFFFF"/>
                </a:solidFill>
                <a:latin typeface="Carlito"/>
                <a:cs typeface="Carlito"/>
              </a:rPr>
              <a:t>include </a:t>
            </a:r>
            <a:r>
              <a:rPr lang="en-US" sz="1500" spc="-20" smtClean="0">
                <a:solidFill>
                  <a:srgbClr val="FFFFFF"/>
                </a:solidFill>
                <a:latin typeface="Carlito"/>
                <a:cs typeface="Carlito"/>
              </a:rPr>
              <a:t>Falcon </a:t>
            </a:r>
            <a:r>
              <a:rPr lang="en-US" sz="1500" smtClean="0">
                <a:solidFill>
                  <a:srgbClr val="FFFFFF"/>
                </a:solidFill>
                <a:latin typeface="Carlito"/>
                <a:cs typeface="Carlito"/>
              </a:rPr>
              <a:t>9  launches</a:t>
            </a:r>
            <a:endParaRPr lang="en-US" sz="1500">
              <a:latin typeface="Carlito"/>
              <a:cs typeface="Carlito"/>
            </a:endParaRPr>
          </a:p>
        </p:txBody>
      </p:sp>
      <p:grpSp>
        <p:nvGrpSpPr>
          <p:cNvPr id="49" name="object 48"/>
          <p:cNvGrpSpPr/>
          <p:nvPr/>
        </p:nvGrpSpPr>
        <p:grpSpPr>
          <a:xfrm>
            <a:off x="10372465" y="2290526"/>
            <a:ext cx="1894839" cy="1143000"/>
            <a:chOff x="9496043" y="1478280"/>
            <a:chExt cx="1894839" cy="1143000"/>
          </a:xfrm>
        </p:grpSpPr>
        <p:sp>
          <p:nvSpPr>
            <p:cNvPr id="50" name="object 49"/>
            <p:cNvSpPr/>
            <p:nvPr/>
          </p:nvSpPr>
          <p:spPr>
            <a:xfrm>
              <a:off x="9496043" y="1478280"/>
              <a:ext cx="1851659" cy="1143000"/>
            </a:xfrm>
            <a:prstGeom prst="rect">
              <a:avLst/>
            </a:prstGeom>
            <a:blipFill>
              <a:blip r:embed="rId6" cstate="print"/>
              <a:stretch>
                <a:fillRect/>
              </a:stretch>
            </a:blipFill>
          </p:spPr>
          <p:txBody>
            <a:bodyPr wrap="square" lIns="0" tIns="0" rIns="0" bIns="0" rtlCol="0"/>
            <a:lstStyle/>
            <a:p>
              <a:endParaRPr/>
            </a:p>
          </p:txBody>
        </p:sp>
        <p:sp>
          <p:nvSpPr>
            <p:cNvPr id="51" name="object 50"/>
            <p:cNvSpPr/>
            <p:nvPr/>
          </p:nvSpPr>
          <p:spPr>
            <a:xfrm>
              <a:off x="9497567" y="1615440"/>
              <a:ext cx="1892807" cy="903731"/>
            </a:xfrm>
            <a:prstGeom prst="rect">
              <a:avLst/>
            </a:prstGeom>
            <a:blipFill>
              <a:blip r:embed="rId21" cstate="print"/>
              <a:stretch>
                <a:fillRect/>
              </a:stretch>
            </a:blipFill>
          </p:spPr>
          <p:txBody>
            <a:bodyPr wrap="square" lIns="0" tIns="0" rIns="0" bIns="0" rtlCol="0"/>
            <a:lstStyle/>
            <a:p>
              <a:endParaRPr/>
            </a:p>
          </p:txBody>
        </p:sp>
        <p:sp>
          <p:nvSpPr>
            <p:cNvPr id="52" name="object 51"/>
            <p:cNvSpPr/>
            <p:nvPr/>
          </p:nvSpPr>
          <p:spPr>
            <a:xfrm>
              <a:off x="9517379" y="1499616"/>
              <a:ext cx="1772412" cy="1063752"/>
            </a:xfrm>
            <a:prstGeom prst="rect">
              <a:avLst/>
            </a:prstGeom>
            <a:solidFill>
              <a:schemeClr val="accent1"/>
            </a:solidFill>
          </p:spPr>
          <p:txBody>
            <a:bodyPr wrap="square" lIns="0" tIns="0" rIns="0" bIns="0" rtlCol="0"/>
            <a:lstStyle/>
            <a:p>
              <a:endParaRPr/>
            </a:p>
          </p:txBody>
        </p:sp>
      </p:grpSp>
      <p:sp>
        <p:nvSpPr>
          <p:cNvPr id="54" name="object 52"/>
          <p:cNvSpPr txBox="1"/>
          <p:nvPr/>
        </p:nvSpPr>
        <p:spPr>
          <a:xfrm>
            <a:off x="10452477" y="2456642"/>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dirty="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github.com/simbaTmotsi/Applied-Data-Science-Capstone/blob/main/Introduction/Data%20Collection%20with%20Web%20Scraping.ipynb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7" name="object 6"/>
          <p:cNvGrpSpPr/>
          <p:nvPr/>
        </p:nvGrpSpPr>
        <p:grpSpPr>
          <a:xfrm>
            <a:off x="5111496" y="1332651"/>
            <a:ext cx="2621280" cy="2318385"/>
            <a:chOff x="5111496" y="713231"/>
            <a:chExt cx="2621280" cy="2318385"/>
          </a:xfrm>
        </p:grpSpPr>
        <p:sp>
          <p:nvSpPr>
            <p:cNvPr id="8" name="object 7"/>
            <p:cNvSpPr/>
            <p:nvPr/>
          </p:nvSpPr>
          <p:spPr>
            <a:xfrm>
              <a:off x="5506212" y="1098804"/>
              <a:ext cx="304800" cy="1932432"/>
            </a:xfrm>
            <a:prstGeom prst="rect">
              <a:avLst/>
            </a:prstGeom>
            <a:blipFill>
              <a:blip r:embed="rId4" cstate="print"/>
              <a:stretch>
                <a:fillRect/>
              </a:stretch>
            </a:blipFill>
          </p:spPr>
          <p:txBody>
            <a:bodyPr wrap="square" lIns="0" tIns="0" rIns="0" bIns="0" rtlCol="0"/>
            <a:lstStyle/>
            <a:p>
              <a:endParaRPr/>
            </a:p>
          </p:txBody>
        </p:sp>
        <p:sp>
          <p:nvSpPr>
            <p:cNvPr id="9" name="object 8"/>
            <p:cNvSpPr/>
            <p:nvPr/>
          </p:nvSpPr>
          <p:spPr>
            <a:xfrm>
              <a:off x="5527548" y="1110995"/>
              <a:ext cx="225551" cy="1862327"/>
            </a:xfrm>
            <a:prstGeom prst="rect">
              <a:avLst/>
            </a:prstGeom>
            <a:blipFill>
              <a:blip r:embed="rId5" cstate="print"/>
              <a:stretch>
                <a:fillRect/>
              </a:stretch>
            </a:blipFill>
          </p:spPr>
          <p:txBody>
            <a:bodyPr wrap="square" lIns="0" tIns="0" rIns="0" bIns="0" rtlCol="0"/>
            <a:lstStyle/>
            <a:p>
              <a:endParaRPr/>
            </a:p>
          </p:txBody>
        </p:sp>
        <p:sp>
          <p:nvSpPr>
            <p:cNvPr id="10" name="object 9"/>
            <p:cNvSpPr/>
            <p:nvPr/>
          </p:nvSpPr>
          <p:spPr>
            <a:xfrm>
              <a:off x="5111496" y="713231"/>
              <a:ext cx="2580131" cy="1580388"/>
            </a:xfrm>
            <a:prstGeom prst="rect">
              <a:avLst/>
            </a:prstGeom>
            <a:blipFill>
              <a:blip r:embed="rId6" cstate="print"/>
              <a:stretch>
                <a:fillRect/>
              </a:stretch>
            </a:blipFill>
          </p:spPr>
          <p:txBody>
            <a:bodyPr wrap="square" lIns="0" tIns="0" rIns="0" bIns="0" rtlCol="0"/>
            <a:lstStyle/>
            <a:p>
              <a:endParaRPr/>
            </a:p>
          </p:txBody>
        </p:sp>
        <p:sp>
          <p:nvSpPr>
            <p:cNvPr id="12" name="object 10"/>
            <p:cNvSpPr/>
            <p:nvPr/>
          </p:nvSpPr>
          <p:spPr>
            <a:xfrm>
              <a:off x="5134356" y="1037843"/>
              <a:ext cx="2598420" cy="981455"/>
            </a:xfrm>
            <a:prstGeom prst="rect">
              <a:avLst/>
            </a:prstGeom>
            <a:blipFill>
              <a:blip r:embed="rId7" cstate="print"/>
              <a:stretch>
                <a:fillRect/>
              </a:stretch>
            </a:blipFill>
          </p:spPr>
          <p:txBody>
            <a:bodyPr wrap="square" lIns="0" tIns="0" rIns="0" bIns="0" rtlCol="0"/>
            <a:lstStyle/>
            <a:p>
              <a:endParaRPr/>
            </a:p>
          </p:txBody>
        </p:sp>
        <p:sp>
          <p:nvSpPr>
            <p:cNvPr id="13" name="object 11"/>
            <p:cNvSpPr/>
            <p:nvPr/>
          </p:nvSpPr>
          <p:spPr>
            <a:xfrm>
              <a:off x="5132832" y="734567"/>
              <a:ext cx="2500884" cy="1501139"/>
            </a:xfrm>
            <a:prstGeom prst="rect">
              <a:avLst/>
            </a:prstGeom>
            <a:solidFill>
              <a:schemeClr val="accent1"/>
            </a:solidFill>
          </p:spPr>
          <p:txBody>
            <a:bodyPr wrap="square" lIns="0" tIns="0" rIns="0" bIns="0" rtlCol="0"/>
            <a:lstStyle/>
            <a:p>
              <a:endParaRPr/>
            </a:p>
          </p:txBody>
        </p:sp>
      </p:grpSp>
      <p:sp>
        <p:nvSpPr>
          <p:cNvPr id="14" name="object 12"/>
          <p:cNvSpPr txBox="1"/>
          <p:nvPr/>
        </p:nvSpPr>
        <p:spPr>
          <a:xfrm>
            <a:off x="5314569" y="1723557"/>
            <a:ext cx="2121535" cy="665480"/>
          </a:xfrm>
          <a:prstGeom prst="rect">
            <a:avLst/>
          </a:prstGeom>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a:latin typeface="Carlito"/>
              <a:cs typeface="Carlito"/>
            </a:endParaRPr>
          </a:p>
          <a:p>
            <a:pPr marL="13335" algn="ctr">
              <a:lnSpc>
                <a:spcPts val="2520"/>
              </a:lnSpc>
            </a:pPr>
            <a:r>
              <a:rPr sz="2200" spc="-25" dirty="0">
                <a:solidFill>
                  <a:srgbClr val="FFFFFF"/>
                </a:solidFill>
                <a:latin typeface="Carlito"/>
                <a:cs typeface="Carlito"/>
              </a:rPr>
              <a:t>html</a:t>
            </a:r>
            <a:endParaRPr sz="2200">
              <a:latin typeface="Carlito"/>
              <a:cs typeface="Carlito"/>
            </a:endParaRPr>
          </a:p>
        </p:txBody>
      </p:sp>
      <p:grpSp>
        <p:nvGrpSpPr>
          <p:cNvPr id="15" name="object 13"/>
          <p:cNvGrpSpPr/>
          <p:nvPr/>
        </p:nvGrpSpPr>
        <p:grpSpPr>
          <a:xfrm>
            <a:off x="5111496" y="3208696"/>
            <a:ext cx="2580640" cy="2318385"/>
            <a:chOff x="5111496" y="2589276"/>
            <a:chExt cx="2580640" cy="2318385"/>
          </a:xfrm>
        </p:grpSpPr>
        <p:sp>
          <p:nvSpPr>
            <p:cNvPr id="16" name="object 14"/>
            <p:cNvSpPr/>
            <p:nvPr/>
          </p:nvSpPr>
          <p:spPr>
            <a:xfrm>
              <a:off x="5506212" y="2965704"/>
              <a:ext cx="304800" cy="1941576"/>
            </a:xfrm>
            <a:prstGeom prst="rect">
              <a:avLst/>
            </a:prstGeom>
            <a:blipFill>
              <a:blip r:embed="rId8" cstate="print"/>
              <a:stretch>
                <a:fillRect/>
              </a:stretch>
            </a:blipFill>
          </p:spPr>
          <p:txBody>
            <a:bodyPr wrap="square" lIns="0" tIns="0" rIns="0" bIns="0" rtlCol="0"/>
            <a:lstStyle/>
            <a:p>
              <a:endParaRPr/>
            </a:p>
          </p:txBody>
        </p:sp>
        <p:sp>
          <p:nvSpPr>
            <p:cNvPr id="17" name="object 15"/>
            <p:cNvSpPr/>
            <p:nvPr/>
          </p:nvSpPr>
          <p:spPr>
            <a:xfrm>
              <a:off x="5527548" y="2987040"/>
              <a:ext cx="225551" cy="1862327"/>
            </a:xfrm>
            <a:prstGeom prst="rect">
              <a:avLst/>
            </a:prstGeom>
            <a:blipFill>
              <a:blip r:embed="rId5" cstate="print"/>
              <a:stretch>
                <a:fillRect/>
              </a:stretch>
            </a:blipFill>
          </p:spPr>
          <p:txBody>
            <a:bodyPr wrap="square" lIns="0" tIns="0" rIns="0" bIns="0" rtlCol="0"/>
            <a:lstStyle/>
            <a:p>
              <a:endParaRPr/>
            </a:p>
          </p:txBody>
        </p:sp>
        <p:sp>
          <p:nvSpPr>
            <p:cNvPr id="18" name="object 16"/>
            <p:cNvSpPr/>
            <p:nvPr/>
          </p:nvSpPr>
          <p:spPr>
            <a:xfrm>
              <a:off x="5111496" y="2589276"/>
              <a:ext cx="2580131" cy="1580388"/>
            </a:xfrm>
            <a:prstGeom prst="rect">
              <a:avLst/>
            </a:prstGeom>
            <a:blipFill>
              <a:blip r:embed="rId6" cstate="print"/>
              <a:stretch>
                <a:fillRect/>
              </a:stretch>
            </a:blipFill>
          </p:spPr>
          <p:txBody>
            <a:bodyPr wrap="square" lIns="0" tIns="0" rIns="0" bIns="0" rtlCol="0"/>
            <a:lstStyle/>
            <a:p>
              <a:endParaRPr/>
            </a:p>
          </p:txBody>
        </p:sp>
        <p:sp>
          <p:nvSpPr>
            <p:cNvPr id="19" name="object 17"/>
            <p:cNvSpPr/>
            <p:nvPr/>
          </p:nvSpPr>
          <p:spPr>
            <a:xfrm>
              <a:off x="5334000" y="2913888"/>
              <a:ext cx="2135124" cy="981456"/>
            </a:xfrm>
            <a:prstGeom prst="rect">
              <a:avLst/>
            </a:prstGeom>
            <a:blipFill>
              <a:blip r:embed="rId9" cstate="print"/>
              <a:stretch>
                <a:fillRect/>
              </a:stretch>
            </a:blipFill>
          </p:spPr>
          <p:txBody>
            <a:bodyPr wrap="square" lIns="0" tIns="0" rIns="0" bIns="0" rtlCol="0"/>
            <a:lstStyle/>
            <a:p>
              <a:endParaRPr/>
            </a:p>
          </p:txBody>
        </p:sp>
        <p:sp>
          <p:nvSpPr>
            <p:cNvPr id="20" name="object 18"/>
            <p:cNvSpPr/>
            <p:nvPr/>
          </p:nvSpPr>
          <p:spPr>
            <a:xfrm>
              <a:off x="5132832" y="2610612"/>
              <a:ext cx="2500884" cy="1501139"/>
            </a:xfrm>
            <a:prstGeom prst="rect">
              <a:avLst/>
            </a:prstGeom>
            <a:solidFill>
              <a:schemeClr val="accent1"/>
            </a:solidFill>
          </p:spPr>
          <p:txBody>
            <a:bodyPr wrap="square" lIns="0" tIns="0" rIns="0" bIns="0" rtlCol="0"/>
            <a:lstStyle/>
            <a:p>
              <a:endParaRPr/>
            </a:p>
          </p:txBody>
        </p:sp>
      </p:grpSp>
      <p:sp>
        <p:nvSpPr>
          <p:cNvPr id="21" name="object 19"/>
          <p:cNvSpPr txBox="1"/>
          <p:nvPr/>
        </p:nvSpPr>
        <p:spPr>
          <a:xfrm>
            <a:off x="5514594" y="3393637"/>
            <a:ext cx="1709420" cy="665480"/>
          </a:xfrm>
          <a:prstGeom prst="rect">
            <a:avLst/>
          </a:prstGeom>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dirty="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dirty="0">
              <a:latin typeface="Carlito"/>
              <a:cs typeface="Carlito"/>
            </a:endParaRPr>
          </a:p>
        </p:txBody>
      </p:sp>
      <p:grpSp>
        <p:nvGrpSpPr>
          <p:cNvPr id="22" name="object 20"/>
          <p:cNvGrpSpPr/>
          <p:nvPr/>
        </p:nvGrpSpPr>
        <p:grpSpPr>
          <a:xfrm>
            <a:off x="5111496" y="5084740"/>
            <a:ext cx="3906520" cy="1580515"/>
            <a:chOff x="5111496" y="4465320"/>
            <a:chExt cx="3906520" cy="1580515"/>
          </a:xfrm>
        </p:grpSpPr>
        <p:sp>
          <p:nvSpPr>
            <p:cNvPr id="23" name="object 21"/>
            <p:cNvSpPr/>
            <p:nvPr/>
          </p:nvSpPr>
          <p:spPr>
            <a:xfrm>
              <a:off x="5625084" y="4721352"/>
              <a:ext cx="3392423" cy="304800"/>
            </a:xfrm>
            <a:prstGeom prst="rect">
              <a:avLst/>
            </a:prstGeom>
            <a:blipFill>
              <a:blip r:embed="rId10" cstate="print"/>
              <a:stretch>
                <a:fillRect/>
              </a:stretch>
            </a:blipFill>
          </p:spPr>
          <p:txBody>
            <a:bodyPr wrap="square" lIns="0" tIns="0" rIns="0" bIns="0" rtlCol="0"/>
            <a:lstStyle/>
            <a:p>
              <a:endParaRPr/>
            </a:p>
          </p:txBody>
        </p:sp>
        <p:sp>
          <p:nvSpPr>
            <p:cNvPr id="24" name="object 22"/>
            <p:cNvSpPr/>
            <p:nvPr/>
          </p:nvSpPr>
          <p:spPr>
            <a:xfrm>
              <a:off x="5646420" y="4742688"/>
              <a:ext cx="3313176" cy="225551"/>
            </a:xfrm>
            <a:prstGeom prst="rect">
              <a:avLst/>
            </a:prstGeom>
            <a:blipFill>
              <a:blip r:embed="rId11" cstate="print"/>
              <a:stretch>
                <a:fillRect/>
              </a:stretch>
            </a:blipFill>
          </p:spPr>
          <p:txBody>
            <a:bodyPr wrap="square" lIns="0" tIns="0" rIns="0" bIns="0" rtlCol="0"/>
            <a:lstStyle/>
            <a:p>
              <a:endParaRPr/>
            </a:p>
          </p:txBody>
        </p:sp>
        <p:sp>
          <p:nvSpPr>
            <p:cNvPr id="25" name="object 23"/>
            <p:cNvSpPr/>
            <p:nvPr/>
          </p:nvSpPr>
          <p:spPr>
            <a:xfrm>
              <a:off x="5111496" y="4465320"/>
              <a:ext cx="2580131" cy="1580388"/>
            </a:xfrm>
            <a:prstGeom prst="rect">
              <a:avLst/>
            </a:prstGeom>
            <a:blipFill>
              <a:blip r:embed="rId6" cstate="print"/>
              <a:stretch>
                <a:fillRect/>
              </a:stretch>
            </a:blipFill>
          </p:spPr>
          <p:txBody>
            <a:bodyPr wrap="square" lIns="0" tIns="0" rIns="0" bIns="0" rtlCol="0"/>
            <a:lstStyle/>
            <a:p>
              <a:endParaRPr/>
            </a:p>
          </p:txBody>
        </p:sp>
        <p:sp>
          <p:nvSpPr>
            <p:cNvPr id="26" name="object 24"/>
            <p:cNvSpPr/>
            <p:nvPr/>
          </p:nvSpPr>
          <p:spPr>
            <a:xfrm>
              <a:off x="5289804" y="4789932"/>
              <a:ext cx="2287524" cy="981456"/>
            </a:xfrm>
            <a:prstGeom prst="rect">
              <a:avLst/>
            </a:prstGeom>
            <a:blipFill>
              <a:blip r:embed="rId12" cstate="print"/>
              <a:stretch>
                <a:fillRect/>
              </a:stretch>
            </a:blipFill>
          </p:spPr>
          <p:txBody>
            <a:bodyPr wrap="square" lIns="0" tIns="0" rIns="0" bIns="0" rtlCol="0"/>
            <a:lstStyle/>
            <a:p>
              <a:endParaRPr/>
            </a:p>
          </p:txBody>
        </p:sp>
        <p:sp>
          <p:nvSpPr>
            <p:cNvPr id="27" name="object 25"/>
            <p:cNvSpPr/>
            <p:nvPr/>
          </p:nvSpPr>
          <p:spPr>
            <a:xfrm>
              <a:off x="5132832" y="4486656"/>
              <a:ext cx="2500884" cy="1501140"/>
            </a:xfrm>
            <a:prstGeom prst="rect">
              <a:avLst/>
            </a:prstGeom>
            <a:solidFill>
              <a:schemeClr val="accent1"/>
            </a:solidFill>
          </p:spPr>
          <p:txBody>
            <a:bodyPr wrap="square" lIns="0" tIns="0" rIns="0" bIns="0" rtlCol="0"/>
            <a:lstStyle/>
            <a:p>
              <a:endParaRPr/>
            </a:p>
          </p:txBody>
        </p:sp>
      </p:grpSp>
      <p:sp>
        <p:nvSpPr>
          <p:cNvPr id="28" name="object 26"/>
          <p:cNvSpPr txBox="1"/>
          <p:nvPr/>
        </p:nvSpPr>
        <p:spPr>
          <a:xfrm>
            <a:off x="5470016" y="5473741"/>
            <a:ext cx="1802130" cy="668655"/>
          </a:xfrm>
          <a:prstGeom prst="rect">
            <a:avLst/>
          </a:prstGeom>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a:latin typeface="Carlito"/>
              <a:cs typeface="Carlito"/>
            </a:endParaRPr>
          </a:p>
        </p:txBody>
      </p:sp>
      <p:grpSp>
        <p:nvGrpSpPr>
          <p:cNvPr id="29" name="object 27"/>
          <p:cNvGrpSpPr/>
          <p:nvPr/>
        </p:nvGrpSpPr>
        <p:grpSpPr>
          <a:xfrm>
            <a:off x="8438388" y="3585124"/>
            <a:ext cx="2580640" cy="3080385"/>
            <a:chOff x="8438388" y="2965704"/>
            <a:chExt cx="2580640" cy="3080385"/>
          </a:xfrm>
        </p:grpSpPr>
        <p:sp>
          <p:nvSpPr>
            <p:cNvPr id="30" name="object 28"/>
            <p:cNvSpPr/>
            <p:nvPr/>
          </p:nvSpPr>
          <p:spPr>
            <a:xfrm>
              <a:off x="8833104" y="2965704"/>
              <a:ext cx="304800" cy="1941576"/>
            </a:xfrm>
            <a:prstGeom prst="rect">
              <a:avLst/>
            </a:prstGeom>
            <a:blipFill>
              <a:blip r:embed="rId13" cstate="print"/>
              <a:stretch>
                <a:fillRect/>
              </a:stretch>
            </a:blipFill>
          </p:spPr>
          <p:txBody>
            <a:bodyPr wrap="square" lIns="0" tIns="0" rIns="0" bIns="0" rtlCol="0"/>
            <a:lstStyle/>
            <a:p>
              <a:endParaRPr/>
            </a:p>
          </p:txBody>
        </p:sp>
        <p:sp>
          <p:nvSpPr>
            <p:cNvPr id="31" name="object 29"/>
            <p:cNvSpPr/>
            <p:nvPr/>
          </p:nvSpPr>
          <p:spPr>
            <a:xfrm>
              <a:off x="8854440" y="2987040"/>
              <a:ext cx="225551" cy="1862327"/>
            </a:xfrm>
            <a:prstGeom prst="rect">
              <a:avLst/>
            </a:prstGeom>
            <a:blipFill>
              <a:blip r:embed="rId14" cstate="print"/>
              <a:stretch>
                <a:fillRect/>
              </a:stretch>
            </a:blipFill>
          </p:spPr>
          <p:txBody>
            <a:bodyPr wrap="square" lIns="0" tIns="0" rIns="0" bIns="0" rtlCol="0"/>
            <a:lstStyle/>
            <a:p>
              <a:endParaRPr/>
            </a:p>
          </p:txBody>
        </p:sp>
        <p:sp>
          <p:nvSpPr>
            <p:cNvPr id="32" name="object 30"/>
            <p:cNvSpPr/>
            <p:nvPr/>
          </p:nvSpPr>
          <p:spPr>
            <a:xfrm>
              <a:off x="8438388" y="4465320"/>
              <a:ext cx="2580131" cy="1580388"/>
            </a:xfrm>
            <a:prstGeom prst="rect">
              <a:avLst/>
            </a:prstGeom>
            <a:blipFill>
              <a:blip r:embed="rId6" cstate="print"/>
              <a:stretch>
                <a:fillRect/>
              </a:stretch>
            </a:blipFill>
          </p:spPr>
          <p:txBody>
            <a:bodyPr wrap="square" lIns="0" tIns="0" rIns="0" bIns="0" rtlCol="0"/>
            <a:lstStyle/>
            <a:p>
              <a:endParaRPr/>
            </a:p>
          </p:txBody>
        </p:sp>
        <p:sp>
          <p:nvSpPr>
            <p:cNvPr id="33" name="object 31"/>
            <p:cNvSpPr/>
            <p:nvPr/>
          </p:nvSpPr>
          <p:spPr>
            <a:xfrm>
              <a:off x="8546592" y="4943855"/>
              <a:ext cx="2363724" cy="673607"/>
            </a:xfrm>
            <a:prstGeom prst="rect">
              <a:avLst/>
            </a:prstGeom>
            <a:blipFill>
              <a:blip r:embed="rId15" cstate="print"/>
              <a:stretch>
                <a:fillRect/>
              </a:stretch>
            </a:blipFill>
          </p:spPr>
          <p:txBody>
            <a:bodyPr wrap="square" lIns="0" tIns="0" rIns="0" bIns="0" rtlCol="0"/>
            <a:lstStyle/>
            <a:p>
              <a:endParaRPr/>
            </a:p>
          </p:txBody>
        </p:sp>
        <p:sp>
          <p:nvSpPr>
            <p:cNvPr id="34" name="object 32"/>
            <p:cNvSpPr/>
            <p:nvPr/>
          </p:nvSpPr>
          <p:spPr>
            <a:xfrm>
              <a:off x="8459724" y="4486656"/>
              <a:ext cx="2500883" cy="1501140"/>
            </a:xfrm>
            <a:prstGeom prst="rect">
              <a:avLst/>
            </a:prstGeom>
            <a:solidFill>
              <a:schemeClr val="accent1"/>
            </a:solidFill>
          </p:spPr>
          <p:txBody>
            <a:bodyPr wrap="square" lIns="0" tIns="0" rIns="0" bIns="0" rtlCol="0"/>
            <a:lstStyle/>
            <a:p>
              <a:endParaRPr/>
            </a:p>
          </p:txBody>
        </p:sp>
      </p:grpSp>
      <p:sp>
        <p:nvSpPr>
          <p:cNvPr id="35" name="object 33"/>
          <p:cNvSpPr txBox="1"/>
          <p:nvPr/>
        </p:nvSpPr>
        <p:spPr>
          <a:xfrm>
            <a:off x="8727440" y="5627410"/>
            <a:ext cx="1943735" cy="360680"/>
          </a:xfrm>
          <a:prstGeom prst="rect">
            <a:avLst/>
          </a:prstGeom>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a:latin typeface="Carlito"/>
              <a:cs typeface="Carlito"/>
            </a:endParaRPr>
          </a:p>
        </p:txBody>
      </p:sp>
      <p:grpSp>
        <p:nvGrpSpPr>
          <p:cNvPr id="36" name="object 34"/>
          <p:cNvGrpSpPr/>
          <p:nvPr/>
        </p:nvGrpSpPr>
        <p:grpSpPr>
          <a:xfrm>
            <a:off x="8438388" y="1709080"/>
            <a:ext cx="2580640" cy="3112135"/>
            <a:chOff x="8438388" y="1089660"/>
            <a:chExt cx="2580640" cy="3112135"/>
          </a:xfrm>
        </p:grpSpPr>
        <p:sp>
          <p:nvSpPr>
            <p:cNvPr id="37" name="object 35"/>
            <p:cNvSpPr/>
            <p:nvPr/>
          </p:nvSpPr>
          <p:spPr>
            <a:xfrm>
              <a:off x="8833104" y="1089660"/>
              <a:ext cx="304800" cy="1941576"/>
            </a:xfrm>
            <a:prstGeom prst="rect">
              <a:avLst/>
            </a:prstGeom>
            <a:blipFill>
              <a:blip r:embed="rId13" cstate="print"/>
              <a:stretch>
                <a:fillRect/>
              </a:stretch>
            </a:blipFill>
          </p:spPr>
          <p:txBody>
            <a:bodyPr wrap="square" lIns="0" tIns="0" rIns="0" bIns="0" rtlCol="0"/>
            <a:lstStyle/>
            <a:p>
              <a:endParaRPr/>
            </a:p>
          </p:txBody>
        </p:sp>
        <p:sp>
          <p:nvSpPr>
            <p:cNvPr id="38" name="object 36"/>
            <p:cNvSpPr/>
            <p:nvPr/>
          </p:nvSpPr>
          <p:spPr>
            <a:xfrm>
              <a:off x="8854440" y="1110996"/>
              <a:ext cx="225551" cy="1862327"/>
            </a:xfrm>
            <a:prstGeom prst="rect">
              <a:avLst/>
            </a:prstGeom>
            <a:blipFill>
              <a:blip r:embed="rId14" cstate="print"/>
              <a:stretch>
                <a:fillRect/>
              </a:stretch>
            </a:blipFill>
          </p:spPr>
          <p:txBody>
            <a:bodyPr wrap="square" lIns="0" tIns="0" rIns="0" bIns="0" rtlCol="0"/>
            <a:lstStyle/>
            <a:p>
              <a:endParaRPr/>
            </a:p>
          </p:txBody>
        </p:sp>
        <p:sp>
          <p:nvSpPr>
            <p:cNvPr id="39" name="object 37"/>
            <p:cNvSpPr/>
            <p:nvPr/>
          </p:nvSpPr>
          <p:spPr>
            <a:xfrm>
              <a:off x="8438388" y="2589276"/>
              <a:ext cx="2580131" cy="1580388"/>
            </a:xfrm>
            <a:prstGeom prst="rect">
              <a:avLst/>
            </a:prstGeom>
            <a:blipFill>
              <a:blip r:embed="rId6" cstate="print"/>
              <a:stretch>
                <a:fillRect/>
              </a:stretch>
            </a:blipFill>
          </p:spPr>
          <p:txBody>
            <a:bodyPr wrap="square" lIns="0" tIns="0" rIns="0" bIns="0" rtlCol="0"/>
            <a:lstStyle/>
            <a:p>
              <a:endParaRPr/>
            </a:p>
          </p:txBody>
        </p:sp>
        <p:sp>
          <p:nvSpPr>
            <p:cNvPr id="40" name="object 38"/>
            <p:cNvSpPr/>
            <p:nvPr/>
          </p:nvSpPr>
          <p:spPr>
            <a:xfrm>
              <a:off x="8659368" y="2606040"/>
              <a:ext cx="2203704" cy="1595628"/>
            </a:xfrm>
            <a:prstGeom prst="rect">
              <a:avLst/>
            </a:prstGeom>
            <a:blipFill>
              <a:blip r:embed="rId16" cstate="print"/>
              <a:stretch>
                <a:fillRect/>
              </a:stretch>
            </a:blipFill>
          </p:spPr>
          <p:txBody>
            <a:bodyPr wrap="square" lIns="0" tIns="0" rIns="0" bIns="0" rtlCol="0"/>
            <a:lstStyle/>
            <a:p>
              <a:endParaRPr/>
            </a:p>
          </p:txBody>
        </p:sp>
        <p:sp>
          <p:nvSpPr>
            <p:cNvPr id="41" name="object 39"/>
            <p:cNvSpPr/>
            <p:nvPr/>
          </p:nvSpPr>
          <p:spPr>
            <a:xfrm>
              <a:off x="8459724" y="2610612"/>
              <a:ext cx="2500883" cy="1501139"/>
            </a:xfrm>
            <a:prstGeom prst="rect">
              <a:avLst/>
            </a:prstGeom>
            <a:solidFill>
              <a:schemeClr val="accent1"/>
            </a:solidFill>
          </p:spPr>
          <p:txBody>
            <a:bodyPr wrap="square" lIns="0" tIns="0" rIns="0" bIns="0" rtlCol="0"/>
            <a:lstStyle/>
            <a:p>
              <a:endParaRPr/>
            </a:p>
          </p:txBody>
        </p:sp>
      </p:grpSp>
      <p:sp>
        <p:nvSpPr>
          <p:cNvPr id="42" name="object 40"/>
          <p:cNvSpPr txBox="1"/>
          <p:nvPr/>
        </p:nvSpPr>
        <p:spPr>
          <a:xfrm>
            <a:off x="8503921" y="3290230"/>
            <a:ext cx="2044445" cy="1282065"/>
          </a:xfrm>
          <a:prstGeom prst="rect">
            <a:avLst/>
          </a:prstGeom>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dirty="0">
              <a:latin typeface="Carlito"/>
              <a:cs typeface="Carlito"/>
            </a:endParaRPr>
          </a:p>
        </p:txBody>
      </p:sp>
      <p:grpSp>
        <p:nvGrpSpPr>
          <p:cNvPr id="43" name="object 41"/>
          <p:cNvGrpSpPr/>
          <p:nvPr/>
        </p:nvGrpSpPr>
        <p:grpSpPr>
          <a:xfrm>
            <a:off x="8438388" y="1332651"/>
            <a:ext cx="2580640" cy="1580515"/>
            <a:chOff x="8438388" y="713231"/>
            <a:chExt cx="2580640" cy="1580515"/>
          </a:xfrm>
        </p:grpSpPr>
        <p:sp>
          <p:nvSpPr>
            <p:cNvPr id="44" name="object 42"/>
            <p:cNvSpPr/>
            <p:nvPr/>
          </p:nvSpPr>
          <p:spPr>
            <a:xfrm>
              <a:off x="8438388" y="713231"/>
              <a:ext cx="2580131" cy="1580388"/>
            </a:xfrm>
            <a:prstGeom prst="rect">
              <a:avLst/>
            </a:prstGeom>
            <a:blipFill>
              <a:blip r:embed="rId6" cstate="print"/>
              <a:stretch>
                <a:fillRect/>
              </a:stretch>
            </a:blipFill>
          </p:spPr>
          <p:txBody>
            <a:bodyPr wrap="square" lIns="0" tIns="0" rIns="0" bIns="0" rtlCol="0"/>
            <a:lstStyle/>
            <a:p>
              <a:endParaRPr/>
            </a:p>
          </p:txBody>
        </p:sp>
        <p:sp>
          <p:nvSpPr>
            <p:cNvPr id="45" name="object 43"/>
            <p:cNvSpPr/>
            <p:nvPr/>
          </p:nvSpPr>
          <p:spPr>
            <a:xfrm>
              <a:off x="8525256" y="1037843"/>
              <a:ext cx="2468879" cy="981455"/>
            </a:xfrm>
            <a:prstGeom prst="rect">
              <a:avLst/>
            </a:prstGeom>
            <a:blipFill>
              <a:blip r:embed="rId17" cstate="print"/>
              <a:stretch>
                <a:fillRect/>
              </a:stretch>
            </a:blipFill>
          </p:spPr>
          <p:txBody>
            <a:bodyPr wrap="square" lIns="0" tIns="0" rIns="0" bIns="0" rtlCol="0"/>
            <a:lstStyle/>
            <a:p>
              <a:endParaRPr/>
            </a:p>
          </p:txBody>
        </p:sp>
        <p:sp>
          <p:nvSpPr>
            <p:cNvPr id="46" name="object 44"/>
            <p:cNvSpPr/>
            <p:nvPr/>
          </p:nvSpPr>
          <p:spPr>
            <a:xfrm>
              <a:off x="8459724" y="734567"/>
              <a:ext cx="2500883" cy="1501139"/>
            </a:xfrm>
            <a:prstGeom prst="rect">
              <a:avLst/>
            </a:prstGeom>
            <a:solidFill>
              <a:schemeClr val="accent1"/>
            </a:solidFill>
          </p:spPr>
          <p:txBody>
            <a:bodyPr wrap="square" lIns="0" tIns="0" rIns="0" bIns="0" rtlCol="0"/>
            <a:lstStyle/>
            <a:p>
              <a:endParaRPr/>
            </a:p>
          </p:txBody>
        </p:sp>
      </p:grpSp>
      <p:sp>
        <p:nvSpPr>
          <p:cNvPr id="47" name="object 45"/>
          <p:cNvSpPr txBox="1"/>
          <p:nvPr/>
        </p:nvSpPr>
        <p:spPr>
          <a:xfrm>
            <a:off x="8706104" y="1720510"/>
            <a:ext cx="1983105" cy="668020"/>
          </a:xfrm>
          <a:prstGeom prst="rect">
            <a:avLst/>
          </a:prstGeom>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a:latin typeface="Carlito"/>
              <a:cs typeface="Carlito"/>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186</TotalTime>
  <Words>2098</Words>
  <Application>Microsoft Office PowerPoint</Application>
  <PresentationFormat>Widescreen</PresentationFormat>
  <Paragraphs>277</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Carlito</vt:lpstr>
      <vt:lpstr>IBM Plex Mono SemiBold</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Simbarashe Timothy Motsi</cp:lastModifiedBy>
  <cp:revision>207</cp:revision>
  <dcterms:created xsi:type="dcterms:W3CDTF">2021-04-29T18:58:34Z</dcterms:created>
  <dcterms:modified xsi:type="dcterms:W3CDTF">2024-11-11T09:32:01Z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